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83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6175375" y="6438900"/>
            <a:ext cx="1979613" cy="400050"/>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eaLnBrk="1" fontAlgn="base" hangingPunct="1">
              <a:spcBef>
                <a:spcPct val="0"/>
              </a:spcBef>
              <a:spcAft>
                <a:spcPct val="0"/>
              </a:spcAft>
              <a:defRPr/>
            </a:pPr>
            <a:r>
              <a:rPr lang="zh-CN" altLang="en-US" sz="2000" dirty="0" smtClean="0">
                <a:solidFill>
                  <a:srgbClr val="007A77"/>
                </a:solidFill>
              </a:rPr>
              <a:t>大学计算机基础</a:t>
            </a:r>
          </a:p>
        </p:txBody>
      </p:sp>
      <p:pic>
        <p:nvPicPr>
          <p:cNvPr id="5" name="Picture 2"/>
          <p:cNvPicPr>
            <a:picLocks noChangeAspect="1" noChangeArrowheads="1"/>
          </p:cNvPicPr>
          <p:nvPr userDrawn="1"/>
        </p:nvPicPr>
        <p:blipFill>
          <a:blip r:embed="rId3"/>
          <a:srcRect/>
          <a:stretch>
            <a:fillRect/>
          </a:stretch>
        </p:blipFill>
        <p:spPr bwMode="auto">
          <a:xfrm>
            <a:off x="0" y="0"/>
            <a:ext cx="9144000" cy="1700213"/>
          </a:xfrm>
          <a:prstGeom prst="rect">
            <a:avLst/>
          </a:prstGeom>
          <a:noFill/>
          <a:ln w="9525">
            <a:noFill/>
            <a:miter lim="800000"/>
            <a:headEnd/>
            <a:tailEnd/>
          </a:ln>
        </p:spPr>
      </p:pic>
      <p:sp>
        <p:nvSpPr>
          <p:cNvPr id="16386" name="Rectangle 2"/>
          <p:cNvSpPr>
            <a:spLocks noGrp="1" noRot="1" noChangeArrowheads="1"/>
          </p:cNvSpPr>
          <p:nvPr>
            <p:ph type="ctrTitle"/>
          </p:nvPr>
        </p:nvSpPr>
        <p:spPr>
          <a:xfrm>
            <a:off x="685800" y="2286000"/>
            <a:ext cx="7772400" cy="1143000"/>
          </a:xfrm>
        </p:spPr>
        <p:txBody>
          <a:bodyPr/>
          <a:lstStyle>
            <a:lvl1pPr>
              <a:defRPr/>
            </a:lvl1pPr>
          </a:lstStyle>
          <a:p>
            <a:pPr lvl="0"/>
            <a:r>
              <a:rPr lang="zh-CN" altLang="en-US" noProof="0" smtClean="0"/>
              <a:t>单击此处编辑母版标题样式</a:t>
            </a:r>
          </a:p>
        </p:txBody>
      </p:sp>
      <p:sp>
        <p:nvSpPr>
          <p:cNvPr id="16387"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fld id="{C3642A1F-2128-42AC-B431-C16A65F7F055}" type="datetime1">
              <a:rPr lang="zh-CN" altLang="en-US">
                <a:solidFill>
                  <a:srgbClr val="007A77"/>
                </a:solidFill>
              </a:rPr>
              <a:pPr>
                <a:defRPr/>
              </a:pPr>
              <a:t>2015-9-22</a:t>
            </a:fld>
            <a:endParaRPr lang="en-US" altLang="zh-CN">
              <a:solidFill>
                <a:srgbClr val="007A77"/>
              </a:solidFill>
            </a:endParaRPr>
          </a:p>
        </p:txBody>
      </p:sp>
      <p:sp>
        <p:nvSpPr>
          <p:cNvPr id="7" name="Rectangle 5"/>
          <p:cNvSpPr>
            <a:spLocks noGrp="1" noChangeArrowheads="1"/>
          </p:cNvSpPr>
          <p:nvPr>
            <p:ph type="ftr" sz="quarter" idx="11"/>
          </p:nvPr>
        </p:nvSpPr>
        <p:spPr>
          <a:xfrm>
            <a:off x="3124200" y="6408738"/>
            <a:ext cx="2895600" cy="476250"/>
          </a:xfrm>
        </p:spPr>
        <p:txBody>
          <a:bodyPr/>
          <a:lstStyle>
            <a:lvl1pPr>
              <a:defRPr/>
            </a:lvl1pPr>
          </a:lstStyle>
          <a:p>
            <a:pPr>
              <a:defRPr/>
            </a:pPr>
            <a:endParaRPr lang="en-US" altLang="zh-CN">
              <a:solidFill>
                <a:srgbClr val="007A77"/>
              </a:solidFill>
            </a:endParaRPr>
          </a:p>
        </p:txBody>
      </p:sp>
      <p:sp>
        <p:nvSpPr>
          <p:cNvPr id="8" name="Rectangle 6"/>
          <p:cNvSpPr>
            <a:spLocks noGrp="1" noChangeArrowheads="1"/>
          </p:cNvSpPr>
          <p:nvPr>
            <p:ph type="sldNum" sz="quarter" idx="12"/>
          </p:nvPr>
        </p:nvSpPr>
        <p:spPr/>
        <p:txBody>
          <a:bodyPr/>
          <a:lstStyle>
            <a:lvl1pPr>
              <a:defRPr/>
            </a:lvl1pPr>
          </a:lstStyle>
          <a:p>
            <a:pPr>
              <a:defRPr/>
            </a:pPr>
            <a:fld id="{B9FFE6A5-9B28-4436-A88F-ED98D1CD5D1B}" type="slidenum">
              <a:rPr lang="en-US" altLang="zh-CN">
                <a:solidFill>
                  <a:srgbClr val="007A77"/>
                </a:solidFill>
              </a:rPr>
              <a:pPr>
                <a:defRPr/>
              </a:pPr>
              <a:t>‹#›</a:t>
            </a:fld>
            <a:endParaRPr lang="en-US" altLang="zh-CN">
              <a:solidFill>
                <a:srgbClr val="007A77"/>
              </a:solidFill>
            </a:endParaRPr>
          </a:p>
        </p:txBody>
      </p:sp>
    </p:spTree>
    <p:extLst>
      <p:ext uri="{BB962C8B-B14F-4D97-AF65-F5344CB8AC3E}">
        <p14:creationId xmlns:p14="http://schemas.microsoft.com/office/powerpoint/2010/main" val="367277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obj" preserve="1">
  <p:cSld name="标题和内容">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6175375" y="6438900"/>
            <a:ext cx="1979613" cy="400050"/>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eaLnBrk="1" fontAlgn="base" hangingPunct="1">
              <a:spcBef>
                <a:spcPct val="0"/>
              </a:spcBef>
              <a:spcAft>
                <a:spcPct val="0"/>
              </a:spcAft>
              <a:defRPr/>
            </a:pPr>
            <a:r>
              <a:rPr lang="zh-CN" altLang="en-US" sz="2000" dirty="0" smtClean="0">
                <a:solidFill>
                  <a:srgbClr val="007A77"/>
                </a:solidFill>
              </a:rPr>
              <a:t>大学计算机基础</a:t>
            </a:r>
          </a:p>
        </p:txBody>
      </p:sp>
      <p:pic>
        <p:nvPicPr>
          <p:cNvPr id="5" name="Picture 2"/>
          <p:cNvPicPr>
            <a:picLocks noChangeAspect="1" noChangeArrowheads="1"/>
          </p:cNvPicPr>
          <p:nvPr userDrawn="1"/>
        </p:nvPicPr>
        <p:blipFill>
          <a:blip r:embed="rId2"/>
          <a:srcRect/>
          <a:stretch>
            <a:fillRect/>
          </a:stretch>
        </p:blipFill>
        <p:spPr bwMode="auto">
          <a:xfrm>
            <a:off x="0" y="0"/>
            <a:ext cx="9144000" cy="1700213"/>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p:txBody>
          <a:bodyPr/>
          <a:lstStyle>
            <a:lvl1pPr>
              <a:defRPr/>
            </a:lvl1pPr>
          </a:lstStyle>
          <a:p>
            <a:pPr>
              <a:defRPr/>
            </a:pPr>
            <a:fld id="{17332076-47F5-4FDC-8593-BF64EFB0DA2A}" type="datetime1">
              <a:rPr lang="zh-CN" altLang="en-US">
                <a:solidFill>
                  <a:srgbClr val="007A77"/>
                </a:solidFill>
              </a:rPr>
              <a:pPr>
                <a:defRPr/>
              </a:pPr>
              <a:t>2015-9-22</a:t>
            </a:fld>
            <a:endParaRPr lang="en-US" altLang="zh-CN" dirty="0">
              <a:solidFill>
                <a:srgbClr val="007A77"/>
              </a:solidFill>
            </a:endParaRPr>
          </a:p>
        </p:txBody>
      </p:sp>
      <p:sp>
        <p:nvSpPr>
          <p:cNvPr id="7" name="Rectangle 6"/>
          <p:cNvSpPr>
            <a:spLocks noGrp="1" noChangeArrowheads="1"/>
          </p:cNvSpPr>
          <p:nvPr>
            <p:ph type="sldNum" sz="quarter" idx="11"/>
          </p:nvPr>
        </p:nvSpPr>
        <p:spPr>
          <a:xfrm>
            <a:off x="3132138" y="6553200"/>
            <a:ext cx="2289175" cy="476250"/>
          </a:xfrm>
        </p:spPr>
        <p:txBody>
          <a:bodyPr/>
          <a:lstStyle>
            <a:lvl1pPr algn="ctr">
              <a:defRPr/>
            </a:lvl1pPr>
          </a:lstStyle>
          <a:p>
            <a:pPr>
              <a:defRPr/>
            </a:pPr>
            <a:fld id="{AEF3C08E-138E-4285-B193-CD292423C002}" type="slidenum">
              <a:rPr lang="en-US" altLang="zh-CN">
                <a:solidFill>
                  <a:srgbClr val="007A77"/>
                </a:solidFill>
              </a:rPr>
              <a:pPr>
                <a:defRPr/>
              </a:pPr>
              <a:t>‹#›</a:t>
            </a:fld>
            <a:endParaRPr lang="en-US" altLang="zh-CN" dirty="0">
              <a:solidFill>
                <a:srgbClr val="007A77"/>
              </a:solidFill>
            </a:endParaRPr>
          </a:p>
        </p:txBody>
      </p:sp>
    </p:spTree>
    <p:extLst>
      <p:ext uri="{BB962C8B-B14F-4D97-AF65-F5344CB8AC3E}">
        <p14:creationId xmlns:p14="http://schemas.microsoft.com/office/powerpoint/2010/main" val="309712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节标题">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6175375" y="6438900"/>
            <a:ext cx="1979613" cy="400050"/>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eaLnBrk="1" fontAlgn="base" hangingPunct="1">
              <a:spcBef>
                <a:spcPct val="0"/>
              </a:spcBef>
              <a:spcAft>
                <a:spcPct val="0"/>
              </a:spcAft>
              <a:defRPr/>
            </a:pPr>
            <a:r>
              <a:rPr lang="zh-CN" altLang="en-US" sz="2000" dirty="0" smtClean="0">
                <a:solidFill>
                  <a:srgbClr val="007A77"/>
                </a:solidFill>
              </a:rPr>
              <a:t>大学计算机基础</a:t>
            </a:r>
          </a:p>
        </p:txBody>
      </p:sp>
      <p:pic>
        <p:nvPicPr>
          <p:cNvPr id="5" name="Picture 2"/>
          <p:cNvPicPr>
            <a:picLocks noChangeAspect="1" noChangeArrowheads="1"/>
          </p:cNvPicPr>
          <p:nvPr userDrawn="1"/>
        </p:nvPicPr>
        <p:blipFill>
          <a:blip r:embed="rId2"/>
          <a:srcRect/>
          <a:stretch>
            <a:fillRect/>
          </a:stretch>
        </p:blipFill>
        <p:spPr bwMode="auto">
          <a:xfrm>
            <a:off x="0" y="0"/>
            <a:ext cx="9144000" cy="1700213"/>
          </a:xfrm>
          <a:prstGeom prst="rect">
            <a:avLst/>
          </a:prstGeom>
          <a:noFill/>
          <a:ln w="9525">
            <a:noFill/>
            <a:miter lim="800000"/>
            <a:headEnd/>
            <a:tailEnd/>
          </a:ln>
        </p:spPr>
      </p:pic>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Rectangle 4"/>
          <p:cNvSpPr>
            <a:spLocks noGrp="1" noChangeArrowheads="1"/>
          </p:cNvSpPr>
          <p:nvPr>
            <p:ph type="dt" sz="half" idx="10"/>
          </p:nvPr>
        </p:nvSpPr>
        <p:spPr>
          <a:xfrm>
            <a:off x="301625" y="6381750"/>
            <a:ext cx="2289175" cy="476250"/>
          </a:xfrm>
        </p:spPr>
        <p:txBody>
          <a:bodyPr/>
          <a:lstStyle>
            <a:lvl1pPr>
              <a:defRPr/>
            </a:lvl1pPr>
          </a:lstStyle>
          <a:p>
            <a:pPr>
              <a:defRPr/>
            </a:pPr>
            <a:fld id="{E4993A23-6DAC-465D-A9E8-2905328EEE03}" type="datetime1">
              <a:rPr lang="zh-CN" altLang="en-US">
                <a:solidFill>
                  <a:srgbClr val="007A77"/>
                </a:solidFill>
              </a:rPr>
              <a:pPr>
                <a:defRPr/>
              </a:pPr>
              <a:t>2015-9-22</a:t>
            </a:fld>
            <a:endParaRPr lang="en-US" altLang="zh-CN" dirty="0">
              <a:solidFill>
                <a:srgbClr val="007A77"/>
              </a:solidFill>
            </a:endParaRPr>
          </a:p>
        </p:txBody>
      </p:sp>
      <p:sp>
        <p:nvSpPr>
          <p:cNvPr id="7" name="Rectangle 5"/>
          <p:cNvSpPr>
            <a:spLocks noGrp="1" noChangeArrowheads="1"/>
          </p:cNvSpPr>
          <p:nvPr>
            <p:ph type="ftr" sz="quarter" idx="11"/>
          </p:nvPr>
        </p:nvSpPr>
        <p:spPr>
          <a:xfrm>
            <a:off x="3124200" y="6408738"/>
            <a:ext cx="2895600" cy="476250"/>
          </a:xfrm>
        </p:spPr>
        <p:txBody>
          <a:bodyPr/>
          <a:lstStyle>
            <a:lvl1pPr>
              <a:defRPr/>
            </a:lvl1pPr>
          </a:lstStyle>
          <a:p>
            <a:pPr>
              <a:defRPr/>
            </a:pPr>
            <a:endParaRPr lang="en-US" altLang="zh-CN">
              <a:solidFill>
                <a:srgbClr val="007A77"/>
              </a:solidFill>
            </a:endParaRPr>
          </a:p>
        </p:txBody>
      </p:sp>
      <p:sp>
        <p:nvSpPr>
          <p:cNvPr id="8" name="Rectangle 6"/>
          <p:cNvSpPr>
            <a:spLocks noGrp="1" noChangeArrowheads="1"/>
          </p:cNvSpPr>
          <p:nvPr>
            <p:ph type="sldNum" sz="quarter" idx="12"/>
          </p:nvPr>
        </p:nvSpPr>
        <p:spPr/>
        <p:txBody>
          <a:bodyPr/>
          <a:lstStyle>
            <a:lvl1pPr>
              <a:defRPr/>
            </a:lvl1pPr>
          </a:lstStyle>
          <a:p>
            <a:pPr>
              <a:defRPr/>
            </a:pPr>
            <a:fld id="{62821600-3C6A-4A9C-BDD8-5C63C602A0B7}" type="slidenum">
              <a:rPr lang="en-US" altLang="zh-CN">
                <a:solidFill>
                  <a:srgbClr val="007A77"/>
                </a:solidFill>
              </a:rPr>
              <a:pPr>
                <a:defRPr/>
              </a:pPr>
              <a:t>‹#›</a:t>
            </a:fld>
            <a:endParaRPr lang="en-US" altLang="zh-CN">
              <a:solidFill>
                <a:srgbClr val="007A77"/>
              </a:solidFill>
            </a:endParaRPr>
          </a:p>
        </p:txBody>
      </p:sp>
    </p:spTree>
    <p:extLst>
      <p:ext uri="{BB962C8B-B14F-4D97-AF65-F5344CB8AC3E}">
        <p14:creationId xmlns:p14="http://schemas.microsoft.com/office/powerpoint/2010/main" val="326032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B069B22E-EC72-45CF-B6A9-E88BF418A429}" type="datetime1">
              <a:rPr lang="zh-CN" altLang="en-US">
                <a:solidFill>
                  <a:srgbClr val="007A77"/>
                </a:solidFill>
              </a:rPr>
              <a:pPr>
                <a:defRPr/>
              </a:pPr>
              <a:t>2015-9-22</a:t>
            </a:fld>
            <a:endParaRPr lang="en-US" altLang="zh-CN" dirty="0">
              <a:solidFill>
                <a:srgbClr val="007A77"/>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7A77"/>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6B1EB0-2776-4718-B7BE-9B73BBD2BE88}" type="slidenum">
              <a:rPr lang="en-US" altLang="zh-CN">
                <a:solidFill>
                  <a:srgbClr val="007A77"/>
                </a:solidFill>
              </a:rPr>
              <a:pPr>
                <a:defRPr/>
              </a:pPr>
              <a:t>‹#›</a:t>
            </a:fld>
            <a:endParaRPr lang="en-US" altLang="zh-CN">
              <a:solidFill>
                <a:srgbClr val="007A77"/>
              </a:solidFill>
            </a:endParaRPr>
          </a:p>
        </p:txBody>
      </p:sp>
    </p:spTree>
    <p:extLst>
      <p:ext uri="{BB962C8B-B14F-4D97-AF65-F5344CB8AC3E}">
        <p14:creationId xmlns:p14="http://schemas.microsoft.com/office/powerpoint/2010/main" val="1558427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C1251E5-31C6-4DA5-9410-37BAB21AFEC5}" type="datetime1">
              <a:rPr lang="zh-CN" altLang="en-US">
                <a:solidFill>
                  <a:srgbClr val="007A77"/>
                </a:solidFill>
              </a:rPr>
              <a:pPr>
                <a:defRPr/>
              </a:pPr>
              <a:t>2015-9-22</a:t>
            </a:fld>
            <a:endParaRPr lang="en-US" altLang="zh-CN" dirty="0">
              <a:solidFill>
                <a:srgbClr val="007A77"/>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7A77"/>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0FB5C9C-46C4-43A0-A004-D2830C644040}" type="slidenum">
              <a:rPr lang="en-US" altLang="zh-CN">
                <a:solidFill>
                  <a:srgbClr val="007A77"/>
                </a:solidFill>
              </a:rPr>
              <a:pPr>
                <a:defRPr/>
              </a:pPr>
              <a:t>‹#›</a:t>
            </a:fld>
            <a:endParaRPr lang="en-US" altLang="zh-CN">
              <a:solidFill>
                <a:srgbClr val="007A77"/>
              </a:solidFill>
            </a:endParaRPr>
          </a:p>
        </p:txBody>
      </p:sp>
    </p:spTree>
    <p:extLst>
      <p:ext uri="{BB962C8B-B14F-4D97-AF65-F5344CB8AC3E}">
        <p14:creationId xmlns:p14="http://schemas.microsoft.com/office/powerpoint/2010/main" val="2001157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blank" preserve="1">
  <p:cSld name="空白">
    <p:spTree>
      <p:nvGrpSpPr>
        <p:cNvPr id="1" name=""/>
        <p:cNvGrpSpPr/>
        <p:nvPr/>
      </p:nvGrpSpPr>
      <p:grpSpPr>
        <a:xfrm>
          <a:off x="0" y="0"/>
          <a:ext cx="0" cy="0"/>
          <a:chOff x="0" y="0"/>
          <a:chExt cx="0" cy="0"/>
        </a:xfrm>
      </p:grpSpPr>
      <p:sp>
        <p:nvSpPr>
          <p:cNvPr id="2" name="Text Box 14"/>
          <p:cNvSpPr txBox="1">
            <a:spLocks noChangeArrowheads="1"/>
          </p:cNvSpPr>
          <p:nvPr userDrawn="1"/>
        </p:nvSpPr>
        <p:spPr bwMode="auto">
          <a:xfrm>
            <a:off x="6175375" y="6438900"/>
            <a:ext cx="1979613" cy="400050"/>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eaLnBrk="1" fontAlgn="base" hangingPunct="1">
              <a:spcBef>
                <a:spcPct val="0"/>
              </a:spcBef>
              <a:spcAft>
                <a:spcPct val="0"/>
              </a:spcAft>
              <a:defRPr/>
            </a:pPr>
            <a:r>
              <a:rPr lang="zh-CN" altLang="en-US" sz="2000" dirty="0" smtClean="0">
                <a:solidFill>
                  <a:srgbClr val="007A77"/>
                </a:solidFill>
              </a:rPr>
              <a:t>大学计算机基础</a:t>
            </a:r>
          </a:p>
        </p:txBody>
      </p:sp>
      <p:pic>
        <p:nvPicPr>
          <p:cNvPr id="3" name="Picture 2"/>
          <p:cNvPicPr>
            <a:picLocks noChangeAspect="1" noChangeArrowheads="1"/>
          </p:cNvPicPr>
          <p:nvPr userDrawn="1"/>
        </p:nvPicPr>
        <p:blipFill>
          <a:blip r:embed="rId2"/>
          <a:srcRect/>
          <a:stretch>
            <a:fillRect/>
          </a:stretch>
        </p:blipFill>
        <p:spPr bwMode="auto">
          <a:xfrm>
            <a:off x="0" y="0"/>
            <a:ext cx="9144000" cy="1700213"/>
          </a:xfrm>
          <a:prstGeom prst="rect">
            <a:avLst/>
          </a:prstGeom>
          <a:noFill/>
          <a:ln w="9525">
            <a:noFill/>
            <a:miter lim="800000"/>
            <a:headEnd/>
            <a:tailEnd/>
          </a:ln>
        </p:spPr>
      </p:pic>
      <p:sp>
        <p:nvSpPr>
          <p:cNvPr id="4" name="Rectangle 4"/>
          <p:cNvSpPr>
            <a:spLocks noGrp="1" noChangeArrowheads="1"/>
          </p:cNvSpPr>
          <p:nvPr>
            <p:ph type="dt" sz="half" idx="10"/>
          </p:nvPr>
        </p:nvSpPr>
        <p:spPr/>
        <p:txBody>
          <a:bodyPr/>
          <a:lstStyle>
            <a:lvl1pPr>
              <a:defRPr/>
            </a:lvl1pPr>
          </a:lstStyle>
          <a:p>
            <a:pPr>
              <a:defRPr/>
            </a:pPr>
            <a:fld id="{40C09D3C-0687-4071-A583-BC382FB24668}" type="datetime1">
              <a:rPr lang="zh-CN" altLang="en-US">
                <a:solidFill>
                  <a:srgbClr val="007A77"/>
                </a:solidFill>
              </a:rPr>
              <a:pPr>
                <a:defRPr/>
              </a:pPr>
              <a:t>2015-9-22</a:t>
            </a:fld>
            <a:endParaRPr lang="en-US" altLang="zh-CN" dirty="0">
              <a:solidFill>
                <a:srgbClr val="007A77"/>
              </a:solidFill>
            </a:endParaRPr>
          </a:p>
        </p:txBody>
      </p:sp>
      <p:sp>
        <p:nvSpPr>
          <p:cNvPr id="5" name="Rectangle 6"/>
          <p:cNvSpPr>
            <a:spLocks noGrp="1" noChangeArrowheads="1"/>
          </p:cNvSpPr>
          <p:nvPr>
            <p:ph type="sldNum" sz="quarter" idx="11"/>
          </p:nvPr>
        </p:nvSpPr>
        <p:spPr/>
        <p:txBody>
          <a:bodyPr/>
          <a:lstStyle>
            <a:lvl1pPr>
              <a:defRPr/>
            </a:lvl1pPr>
          </a:lstStyle>
          <a:p>
            <a:pPr>
              <a:defRPr/>
            </a:pPr>
            <a:fld id="{09D588C8-B5AA-4F80-8B0A-7E3EA5AC5ECE}" type="slidenum">
              <a:rPr lang="en-US" altLang="zh-CN">
                <a:solidFill>
                  <a:srgbClr val="007A77"/>
                </a:solidFill>
              </a:rPr>
              <a:pPr>
                <a:defRPr/>
              </a:pPr>
              <a:t>‹#›</a:t>
            </a:fld>
            <a:endParaRPr lang="en-US" altLang="zh-CN">
              <a:solidFill>
                <a:srgbClr val="007A77"/>
              </a:solidFill>
            </a:endParaRPr>
          </a:p>
        </p:txBody>
      </p:sp>
    </p:spTree>
    <p:extLst>
      <p:ext uri="{BB962C8B-B14F-4D97-AF65-F5344CB8AC3E}">
        <p14:creationId xmlns:p14="http://schemas.microsoft.com/office/powerpoint/2010/main" val="70587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2015-9-22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2015-9-22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6096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916113"/>
            <a:ext cx="8540750" cy="4194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5364" name="Rectangle 4"/>
          <p:cNvSpPr>
            <a:spLocks noGrp="1" noChangeArrowheads="1"/>
          </p:cNvSpPr>
          <p:nvPr>
            <p:ph type="dt" sz="half" idx="2"/>
          </p:nvPr>
        </p:nvSpPr>
        <p:spPr bwMode="auto">
          <a:xfrm>
            <a:off x="301625" y="6408738"/>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pitchFamily="34" charset="0"/>
                <a:ea typeface="+mn-ea"/>
                <a:cs typeface="+mn-cs"/>
              </a:defRPr>
            </a:lvl1pPr>
          </a:lstStyle>
          <a:p>
            <a:pPr fontAlgn="base">
              <a:spcBef>
                <a:spcPct val="0"/>
              </a:spcBef>
              <a:spcAft>
                <a:spcPct val="0"/>
              </a:spcAft>
              <a:defRPr/>
            </a:pPr>
            <a:fld id="{F0E728DA-CDDC-45F4-8405-F4C256D0C23D}" type="datetime1">
              <a:rPr lang="zh-CN" altLang="en-US">
                <a:solidFill>
                  <a:srgbClr val="007A77"/>
                </a:solidFill>
              </a:rPr>
              <a:pPr fontAlgn="base">
                <a:spcBef>
                  <a:spcPct val="0"/>
                </a:spcBef>
                <a:spcAft>
                  <a:spcPct val="0"/>
                </a:spcAft>
                <a:defRPr/>
              </a:pPr>
              <a:t>2015-9-22</a:t>
            </a:fld>
            <a:endParaRPr lang="en-US" altLang="zh-CN" dirty="0">
              <a:solidFill>
                <a:srgbClr val="007A77"/>
              </a:solidFill>
            </a:endParaRPr>
          </a:p>
        </p:txBody>
      </p:sp>
      <p:sp>
        <p:nvSpPr>
          <p:cNvPr id="15365" name="Rectangle 5"/>
          <p:cNvSpPr>
            <a:spLocks noGrp="1" noChangeArrowheads="1"/>
          </p:cNvSpPr>
          <p:nvPr>
            <p:ph type="ftr" sz="quarter" idx="3"/>
          </p:nvPr>
        </p:nvSpPr>
        <p:spPr bwMode="auto">
          <a:xfrm>
            <a:off x="3124200" y="6381750"/>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pitchFamily="34" charset="0"/>
                <a:ea typeface="+mn-ea"/>
                <a:cs typeface="+mn-cs"/>
              </a:defRPr>
            </a:lvl1pPr>
          </a:lstStyle>
          <a:p>
            <a:pPr fontAlgn="base">
              <a:spcBef>
                <a:spcPct val="0"/>
              </a:spcBef>
              <a:spcAft>
                <a:spcPct val="0"/>
              </a:spcAft>
              <a:defRPr/>
            </a:pPr>
            <a:endParaRPr lang="en-US" altLang="zh-CN">
              <a:solidFill>
                <a:srgbClr val="007A77"/>
              </a:solidFill>
            </a:endParaRPr>
          </a:p>
        </p:txBody>
      </p:sp>
      <p:sp>
        <p:nvSpPr>
          <p:cNvPr id="15366" name="Rectangle 6"/>
          <p:cNvSpPr>
            <a:spLocks noGrp="1" noChangeArrowheads="1"/>
          </p:cNvSpPr>
          <p:nvPr>
            <p:ph type="sldNum" sz="quarter" idx="4"/>
          </p:nvPr>
        </p:nvSpPr>
        <p:spPr bwMode="auto">
          <a:xfrm>
            <a:off x="3132138" y="6400800"/>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itchFamily="34" charset="0"/>
                <a:ea typeface="+mn-ea"/>
                <a:cs typeface="+mn-cs"/>
              </a:defRPr>
            </a:lvl1pPr>
          </a:lstStyle>
          <a:p>
            <a:pPr fontAlgn="base">
              <a:spcBef>
                <a:spcPct val="0"/>
              </a:spcBef>
              <a:spcAft>
                <a:spcPct val="0"/>
              </a:spcAft>
              <a:defRPr/>
            </a:pPr>
            <a:fld id="{3F66B1B7-7948-4DCD-AE0E-42593D11491A}" type="slidenum">
              <a:rPr lang="en-US" altLang="zh-CN">
                <a:solidFill>
                  <a:srgbClr val="007A77"/>
                </a:solidFill>
              </a:rPr>
              <a:pPr fontAlgn="base">
                <a:spcBef>
                  <a:spcPct val="0"/>
                </a:spcBef>
                <a:spcAft>
                  <a:spcPct val="0"/>
                </a:spcAft>
                <a:defRPr/>
              </a:pPr>
              <a:t>‹#›</a:t>
            </a:fld>
            <a:endParaRPr lang="en-US" altLang="zh-CN">
              <a:solidFill>
                <a:srgbClr val="007A77"/>
              </a:solidFill>
            </a:endParaRPr>
          </a:p>
        </p:txBody>
      </p:sp>
      <p:sp>
        <p:nvSpPr>
          <p:cNvPr id="8" name="Text Box 14"/>
          <p:cNvSpPr txBox="1">
            <a:spLocks noChangeArrowheads="1"/>
          </p:cNvSpPr>
          <p:nvPr userDrawn="1"/>
        </p:nvSpPr>
        <p:spPr bwMode="auto">
          <a:xfrm>
            <a:off x="6175375" y="6438900"/>
            <a:ext cx="1979613" cy="400050"/>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eaLnBrk="1" fontAlgn="base" hangingPunct="1">
              <a:spcBef>
                <a:spcPct val="0"/>
              </a:spcBef>
              <a:spcAft>
                <a:spcPct val="0"/>
              </a:spcAft>
              <a:defRPr/>
            </a:pPr>
            <a:r>
              <a:rPr lang="zh-CN" altLang="en-US" sz="2000" dirty="0" smtClean="0">
                <a:solidFill>
                  <a:srgbClr val="007A77"/>
                </a:solidFill>
              </a:rPr>
              <a:t>大学计算机基础</a:t>
            </a:r>
          </a:p>
        </p:txBody>
      </p:sp>
      <p:pic>
        <p:nvPicPr>
          <p:cNvPr id="1032" name="Picture 2"/>
          <p:cNvPicPr>
            <a:picLocks noChangeAspect="1" noChangeArrowheads="1"/>
          </p:cNvPicPr>
          <p:nvPr userDrawn="1"/>
        </p:nvPicPr>
        <p:blipFill>
          <a:blip r:embed="rId9"/>
          <a:srcRect/>
          <a:stretch>
            <a:fillRect/>
          </a:stretch>
        </p:blipFill>
        <p:spPr bwMode="auto">
          <a:xfrm>
            <a:off x="0" y="0"/>
            <a:ext cx="9144000" cy="1700213"/>
          </a:xfrm>
          <a:prstGeom prst="rect">
            <a:avLst/>
          </a:prstGeom>
          <a:noFill/>
          <a:ln w="9525">
            <a:noFill/>
            <a:miter lim="800000"/>
            <a:headEnd/>
            <a:tailEnd/>
          </a:ln>
        </p:spPr>
      </p:pic>
    </p:spTree>
    <p:extLst>
      <p:ext uri="{BB962C8B-B14F-4D97-AF65-F5344CB8AC3E}">
        <p14:creationId xmlns:p14="http://schemas.microsoft.com/office/powerpoint/2010/main" val="707314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repeatCount="indefinite"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20.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2.xml"/><Relationship Id="rId7" Type="http://schemas.openxmlformats.org/officeDocument/2006/relationships/slide" Target="slide23.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10" Type="http://schemas.openxmlformats.org/officeDocument/2006/relationships/slide" Target="slide27.xml"/><Relationship Id="rId4" Type="http://schemas.openxmlformats.org/officeDocument/2006/relationships/slide" Target="slide12.xml"/><Relationship Id="rId9" Type="http://schemas.openxmlformats.org/officeDocument/2006/relationships/slide" Target="slide25.xml"/></Relationships>
</file>

<file path=ppt/slides/_rels/slide23.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2.xml"/><Relationship Id="rId7"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24.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2.xml"/><Relationship Id="rId7"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3.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26.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2.xml"/><Relationship Id="rId7"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3.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28.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2.xml"/><Relationship Id="rId7"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3.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17.xml"/><Relationship Id="rId3" Type="http://schemas.openxmlformats.org/officeDocument/2006/relationships/slide" Target="slide1.xml"/><Relationship Id="rId7" Type="http://schemas.openxmlformats.org/officeDocument/2006/relationships/slide" Target="slide13.xml"/><Relationship Id="rId12"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13.xml"/><Relationship Id="rId6" Type="http://schemas.openxmlformats.org/officeDocument/2006/relationships/slide" Target="slide12.xml"/><Relationship Id="rId11" Type="http://schemas.openxmlformats.org/officeDocument/2006/relationships/slide" Target="slide10.xml"/><Relationship Id="rId5" Type="http://schemas.openxmlformats.org/officeDocument/2006/relationships/slide" Target="slide23.xml"/><Relationship Id="rId15" Type="http://schemas.openxmlformats.org/officeDocument/2006/relationships/slide" Target="slide8.xml"/><Relationship Id="rId10" Type="http://schemas.openxmlformats.org/officeDocument/2006/relationships/slide" Target="slide7.xml"/><Relationship Id="rId4" Type="http://schemas.openxmlformats.org/officeDocument/2006/relationships/slide" Target="slide2.xml"/><Relationship Id="rId9" Type="http://schemas.openxmlformats.org/officeDocument/2006/relationships/slide" Target="slide6.xml"/><Relationship Id="rId14" Type="http://schemas.openxmlformats.org/officeDocument/2006/relationships/slide" Target="slide19.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_rels/slide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7" name="Text Box 7"/>
          <p:cNvSpPr txBox="1">
            <a:spLocks noChangeArrowheads="1"/>
          </p:cNvSpPr>
          <p:nvPr/>
        </p:nvSpPr>
        <p:spPr bwMode="auto">
          <a:xfrm>
            <a:off x="1763713" y="2781300"/>
            <a:ext cx="5518150" cy="1006475"/>
          </a:xfrm>
          <a:prstGeom prst="rect">
            <a:avLst/>
          </a:prstGeom>
          <a:noFill/>
          <a:ln>
            <a:noFill/>
          </a:ln>
          <a:effectLst/>
          <a:extLst/>
        </p:spPr>
        <p:txBody>
          <a:bodyPr wrap="none">
            <a:spAutoFit/>
          </a:bodyPr>
          <a:lstStyle>
            <a:lvl1pPr eaLnBrk="0" hangingPunct="0">
              <a:defRPr sz="3200">
                <a:solidFill>
                  <a:srgbClr val="000000"/>
                </a:solidFill>
                <a:latin typeface="Arial" charset="0"/>
                <a:ea typeface="Adobe 繁黑體 Std B" pitchFamily="34" charset="-128"/>
              </a:defRPr>
            </a:lvl1pPr>
            <a:lvl2pPr marL="742950" indent="-285750" eaLnBrk="0" hangingPunct="0">
              <a:defRPr sz="3200">
                <a:solidFill>
                  <a:srgbClr val="000000"/>
                </a:solidFill>
                <a:latin typeface="Arial" charset="0"/>
                <a:ea typeface="Adobe 繁黑體 Std B" pitchFamily="34" charset="-128"/>
              </a:defRPr>
            </a:lvl2pPr>
            <a:lvl3pPr marL="1143000" indent="-228600" eaLnBrk="0" hangingPunct="0">
              <a:defRPr sz="3200">
                <a:solidFill>
                  <a:srgbClr val="000000"/>
                </a:solidFill>
                <a:latin typeface="Arial" charset="0"/>
                <a:ea typeface="Adobe 繁黑體 Std B" pitchFamily="34" charset="-128"/>
              </a:defRPr>
            </a:lvl3pPr>
            <a:lvl4pPr marL="1600200" indent="-228600" eaLnBrk="0" hangingPunct="0">
              <a:defRPr sz="3200">
                <a:solidFill>
                  <a:srgbClr val="000000"/>
                </a:solidFill>
                <a:latin typeface="Arial" charset="0"/>
                <a:ea typeface="Adobe 繁黑體 Std B" pitchFamily="34" charset="-128"/>
              </a:defRPr>
            </a:lvl4pPr>
            <a:lvl5pPr marL="2057400" indent="-228600" eaLnBrk="0" hangingPunct="0">
              <a:defRPr sz="3200">
                <a:solidFill>
                  <a:srgbClr val="000000"/>
                </a:solidFill>
                <a:latin typeface="Arial" charset="0"/>
                <a:ea typeface="Adobe 繁黑體 Std B" pitchFamily="34" charset="-128"/>
              </a:defRPr>
            </a:lvl5pPr>
            <a:lvl6pPr marL="2514600" indent="-228600" eaLnBrk="0" fontAlgn="base" hangingPunct="0">
              <a:spcBef>
                <a:spcPct val="0"/>
              </a:spcBef>
              <a:spcAft>
                <a:spcPct val="0"/>
              </a:spcAft>
              <a:defRPr sz="3200">
                <a:solidFill>
                  <a:srgbClr val="000000"/>
                </a:solidFill>
                <a:latin typeface="Arial" charset="0"/>
                <a:ea typeface="Adobe 繁黑體 Std B" pitchFamily="34" charset="-128"/>
              </a:defRPr>
            </a:lvl6pPr>
            <a:lvl7pPr marL="2971800" indent="-228600" eaLnBrk="0" fontAlgn="base" hangingPunct="0">
              <a:spcBef>
                <a:spcPct val="0"/>
              </a:spcBef>
              <a:spcAft>
                <a:spcPct val="0"/>
              </a:spcAft>
              <a:defRPr sz="3200">
                <a:solidFill>
                  <a:srgbClr val="000000"/>
                </a:solidFill>
                <a:latin typeface="Arial" charset="0"/>
                <a:ea typeface="Adobe 繁黑體 Std B" pitchFamily="34" charset="-128"/>
              </a:defRPr>
            </a:lvl7pPr>
            <a:lvl8pPr marL="3429000" indent="-228600" eaLnBrk="0" fontAlgn="base" hangingPunct="0">
              <a:spcBef>
                <a:spcPct val="0"/>
              </a:spcBef>
              <a:spcAft>
                <a:spcPct val="0"/>
              </a:spcAft>
              <a:defRPr sz="3200">
                <a:solidFill>
                  <a:srgbClr val="000000"/>
                </a:solidFill>
                <a:latin typeface="Arial" charset="0"/>
                <a:ea typeface="Adobe 繁黑體 Std B" pitchFamily="34" charset="-128"/>
              </a:defRPr>
            </a:lvl8pPr>
            <a:lvl9pPr marL="3886200" indent="-228600" eaLnBrk="0" fontAlgn="base" hangingPunct="0">
              <a:spcBef>
                <a:spcPct val="0"/>
              </a:spcBef>
              <a:spcAft>
                <a:spcPct val="0"/>
              </a:spcAft>
              <a:defRPr sz="3200">
                <a:solidFill>
                  <a:srgbClr val="000000"/>
                </a:solidFill>
                <a:latin typeface="Arial" charset="0"/>
                <a:ea typeface="Adobe 繁黑體 Std B" pitchFamily="34" charset="-128"/>
              </a:defRPr>
            </a:lvl9pPr>
          </a:lstStyle>
          <a:p>
            <a:pPr algn="ctr" eaLnBrk="1" fontAlgn="base" hangingPunct="1">
              <a:spcBef>
                <a:spcPct val="0"/>
              </a:spcBef>
              <a:spcAft>
                <a:spcPct val="0"/>
              </a:spcAft>
              <a:defRPr/>
            </a:pPr>
            <a:r>
              <a:rPr lang="zh-CN" altLang="en-US" sz="6000" b="1" dirty="0" smtClean="0">
                <a:solidFill>
                  <a:srgbClr val="007A77"/>
                </a:solidFill>
                <a:effectLst>
                  <a:outerShdw blurRad="38100" dist="38100" dir="2700000" algn="tl">
                    <a:srgbClr val="000000">
                      <a:alpha val="43137"/>
                    </a:srgbClr>
                  </a:outerShdw>
                </a:effectLst>
                <a:latin typeface="黑体" pitchFamily="49" charset="-122"/>
                <a:ea typeface="黑体" pitchFamily="49" charset="-122"/>
              </a:rPr>
              <a:t>大学计算机基础</a:t>
            </a:r>
          </a:p>
        </p:txBody>
      </p:sp>
    </p:spTree>
    <p:extLst>
      <p:ext uri="{BB962C8B-B14F-4D97-AF65-F5344CB8AC3E}">
        <p14:creationId xmlns:p14="http://schemas.microsoft.com/office/powerpoint/2010/main" val="1953917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67"/>
                                        </p:tgtEl>
                                        <p:attrNameLst>
                                          <p:attrName>style.visibility</p:attrName>
                                        </p:attrNameLst>
                                      </p:cBhvr>
                                      <p:to>
                                        <p:strVal val="visible"/>
                                      </p:to>
                                    </p:set>
                                    <p:animEffect transition="in" filter="barn(inVertical)">
                                      <p:cBhvr>
                                        <p:cTn id="7" dur="500"/>
                                        <p:tgtEl>
                                          <p:spTgt spid="40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844675"/>
            <a:ext cx="8540750" cy="4325938"/>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一：掌握数制的概念</a:t>
            </a:r>
            <a:endParaRPr lang="zh-CN" altLang="en-US"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数制（记数法）：是用</a:t>
            </a:r>
            <a:r>
              <a:rPr lang="zh-CN" altLang="en-US" kern="1200" dirty="0">
                <a:solidFill>
                  <a:srgbClr val="000000"/>
                </a:solidFill>
                <a:latin typeface="黑体" pitchFamily="49" charset="-122"/>
                <a:ea typeface="黑体" pitchFamily="49" charset="-122"/>
                <a:cs typeface="+mn-cs"/>
              </a:rPr>
              <a:t>一组统一规定的符号和规则来表示数的方法</a:t>
            </a:r>
            <a:r>
              <a:rPr lang="zh-CN" altLang="en-US" kern="1200" dirty="0" smtClean="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即</a:t>
            </a:r>
            <a:r>
              <a:rPr lang="zh-CN" altLang="en-US" kern="1200" dirty="0" smtClean="0">
                <a:solidFill>
                  <a:srgbClr val="000000"/>
                </a:solidFill>
                <a:latin typeface="黑体" pitchFamily="49" charset="-122"/>
                <a:ea typeface="黑体" pitchFamily="49" charset="-122"/>
                <a:cs typeface="+mn-cs"/>
              </a:rPr>
              <a:t>按</a:t>
            </a:r>
            <a:r>
              <a:rPr lang="zh-CN" altLang="en-US" kern="1200" dirty="0">
                <a:solidFill>
                  <a:srgbClr val="000000"/>
                </a:solidFill>
                <a:latin typeface="黑体" pitchFamily="49" charset="-122"/>
                <a:ea typeface="黑体" pitchFamily="49" charset="-122"/>
                <a:cs typeface="+mn-cs"/>
              </a:rPr>
              <a:t>进位的原则进行</a:t>
            </a:r>
            <a:r>
              <a:rPr lang="zh-CN" altLang="en-US" kern="1200" dirty="0" smtClean="0">
                <a:solidFill>
                  <a:srgbClr val="000000"/>
                </a:solidFill>
                <a:latin typeface="黑体" pitchFamily="49" charset="-122"/>
                <a:ea typeface="黑体" pitchFamily="49" charset="-122"/>
                <a:cs typeface="+mn-cs"/>
              </a:rPr>
              <a:t>计数。</a:t>
            </a:r>
            <a:endParaRPr lang="en-US" altLang="zh-CN" kern="1200" dirty="0">
              <a:solidFill>
                <a:srgbClr val="000000"/>
              </a:solidFill>
              <a:latin typeface="黑体" pitchFamily="49" charset="-122"/>
              <a:ea typeface="黑体" pitchFamily="49" charset="-122"/>
              <a:cs typeface="+mn-cs"/>
            </a:endParaRPr>
          </a:p>
        </p:txBody>
      </p:sp>
      <p:sp>
        <p:nvSpPr>
          <p:cNvPr id="62467"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2468"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2469"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2470"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2471"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2472"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2798CF84-D579-44FA-B4F1-4B76545E233D}" type="slidenum">
              <a:rPr lang="en-US" altLang="zh-CN">
                <a:solidFill>
                  <a:srgbClr val="007A77"/>
                </a:solidFill>
              </a:rPr>
              <a:pPr algn="r">
                <a:defRPr/>
              </a:pPr>
              <a:t>10</a:t>
            </a:fld>
            <a:endParaRPr lang="en-US" altLang="zh-CN">
              <a:solidFill>
                <a:srgbClr val="007A77"/>
              </a:solidFill>
            </a:endParaRPr>
          </a:p>
        </p:txBody>
      </p:sp>
      <p:pic>
        <p:nvPicPr>
          <p:cNvPr id="15374" name="Picture 14"/>
          <p:cNvPicPr>
            <a:picLocks noChangeAspect="1" noChangeArrowheads="1"/>
          </p:cNvPicPr>
          <p:nvPr/>
        </p:nvPicPr>
        <p:blipFill>
          <a:blip r:embed="rId8"/>
          <a:srcRect/>
          <a:stretch>
            <a:fillRect/>
          </a:stretch>
        </p:blipFill>
        <p:spPr bwMode="auto">
          <a:xfrm>
            <a:off x="468313" y="3357563"/>
            <a:ext cx="8226425" cy="3016250"/>
          </a:xfrm>
          <a:prstGeom prst="rect">
            <a:avLst/>
          </a:prstGeom>
          <a:noFill/>
          <a:ln w="9525">
            <a:noFill/>
            <a:miter lim="800000"/>
            <a:headEnd/>
            <a:tailEnd/>
          </a:ln>
        </p:spPr>
      </p:pic>
      <p:sp>
        <p:nvSpPr>
          <p:cNvPr id="15" name="右箭头 14">
            <a:hlinkClick r:id="" action="ppaction://hlinkshowjump?jump=nextslide"/>
          </p:cNvPr>
          <p:cNvSpPr/>
          <p:nvPr/>
        </p:nvSpPr>
        <p:spPr bwMode="auto">
          <a:xfrm>
            <a:off x="8316913" y="6381750"/>
            <a:ext cx="719137" cy="404813"/>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2477"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331381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325937"/>
          </a:xfrm>
        </p:spPr>
        <p:txBody>
          <a:bodyPr/>
          <a:lstStyle/>
          <a:p>
            <a:pPr marL="57150"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任</a:t>
            </a:r>
            <a:r>
              <a:rPr lang="zh-CN" altLang="en-US" kern="1200" dirty="0">
                <a:solidFill>
                  <a:srgbClr val="000000"/>
                </a:solidFill>
                <a:latin typeface="黑体" pitchFamily="49" charset="-122"/>
                <a:ea typeface="黑体" pitchFamily="49" charset="-122"/>
              </a:rPr>
              <a:t>一何种数制表示的数都可以写成按位权展开的多项式之</a:t>
            </a:r>
            <a:r>
              <a:rPr lang="zh-CN" altLang="en-US" kern="1200" dirty="0" smtClean="0">
                <a:solidFill>
                  <a:srgbClr val="000000"/>
                </a:solidFill>
                <a:latin typeface="黑体" pitchFamily="49" charset="-122"/>
                <a:ea typeface="黑体" pitchFamily="49" charset="-122"/>
              </a:rPr>
              <a:t>和</a:t>
            </a:r>
            <a:r>
              <a:rPr lang="zh-CN" altLang="en-US" kern="1200" dirty="0">
                <a:solidFill>
                  <a:srgbClr val="000000"/>
                </a:solidFill>
                <a:latin typeface="黑体" pitchFamily="49" charset="-122"/>
                <a:ea typeface="黑体" pitchFamily="49" charset="-122"/>
              </a:rPr>
              <a:t>：</a:t>
            </a:r>
            <a:endParaRPr lang="en-US" altLang="zh-CN" kern="1200" dirty="0" smtClean="0">
              <a:solidFill>
                <a:srgbClr val="000000"/>
              </a:solidFill>
              <a:latin typeface="黑体" pitchFamily="49" charset="-122"/>
              <a:ea typeface="黑体" pitchFamily="49" charset="-122"/>
            </a:endParaRPr>
          </a:p>
          <a:p>
            <a:pPr marL="57150" indent="0" eaLnBrk="1" hangingPunct="1">
              <a:buClr>
                <a:srgbClr val="A50021"/>
              </a:buClr>
              <a:buSzTx/>
              <a:buFont typeface="Wingdings" pitchFamily="2" charset="2"/>
              <a:buChar char="l"/>
              <a:defRPr/>
            </a:pPr>
            <a:r>
              <a:rPr lang="zh-CN" altLang="zh-CN" sz="2400" dirty="0">
                <a:solidFill>
                  <a:srgbClr val="C00000"/>
                </a:solidFill>
              </a:rPr>
              <a:t>（</a:t>
            </a:r>
            <a:r>
              <a:rPr lang="en-US" altLang="zh-CN" sz="2400" dirty="0">
                <a:solidFill>
                  <a:srgbClr val="C00000"/>
                </a:solidFill>
              </a:rPr>
              <a:t>2008.5</a:t>
            </a:r>
            <a:r>
              <a:rPr lang="zh-CN" altLang="zh-CN" sz="2400" dirty="0">
                <a:solidFill>
                  <a:srgbClr val="C00000"/>
                </a:solidFill>
              </a:rPr>
              <a:t>）</a:t>
            </a:r>
            <a:r>
              <a:rPr lang="en-US" altLang="zh-CN" sz="2400" baseline="-25000" dirty="0">
                <a:solidFill>
                  <a:srgbClr val="C00000"/>
                </a:solidFill>
              </a:rPr>
              <a:t>10</a:t>
            </a:r>
            <a:r>
              <a:rPr lang="en-US" altLang="zh-CN" sz="2400" dirty="0">
                <a:solidFill>
                  <a:srgbClr val="C00000"/>
                </a:solidFill>
              </a:rPr>
              <a:t>=2</a:t>
            </a:r>
            <a:r>
              <a:rPr lang="zh-CN" altLang="zh-CN" sz="2400" dirty="0">
                <a:solidFill>
                  <a:srgbClr val="C00000"/>
                </a:solidFill>
              </a:rPr>
              <a:t>×</a:t>
            </a:r>
            <a:r>
              <a:rPr lang="en-US" altLang="zh-CN" sz="2400" dirty="0">
                <a:solidFill>
                  <a:srgbClr val="C00000"/>
                </a:solidFill>
              </a:rPr>
              <a:t>10</a:t>
            </a:r>
            <a:r>
              <a:rPr lang="en-US" altLang="zh-CN" sz="2400" baseline="30000" dirty="0">
                <a:solidFill>
                  <a:srgbClr val="C00000"/>
                </a:solidFill>
              </a:rPr>
              <a:t>3</a:t>
            </a:r>
            <a:r>
              <a:rPr lang="en-US" altLang="zh-CN" sz="2400" dirty="0">
                <a:solidFill>
                  <a:srgbClr val="C00000"/>
                </a:solidFill>
              </a:rPr>
              <a:t>+0</a:t>
            </a:r>
            <a:r>
              <a:rPr lang="zh-CN" altLang="zh-CN" sz="2400" dirty="0">
                <a:solidFill>
                  <a:srgbClr val="C00000"/>
                </a:solidFill>
              </a:rPr>
              <a:t>×</a:t>
            </a:r>
            <a:r>
              <a:rPr lang="en-US" altLang="zh-CN" sz="2400" dirty="0">
                <a:solidFill>
                  <a:srgbClr val="C00000"/>
                </a:solidFill>
              </a:rPr>
              <a:t>10</a:t>
            </a:r>
            <a:r>
              <a:rPr lang="en-US" altLang="zh-CN" sz="2400" baseline="30000" dirty="0">
                <a:solidFill>
                  <a:srgbClr val="C00000"/>
                </a:solidFill>
              </a:rPr>
              <a:t>2</a:t>
            </a:r>
            <a:r>
              <a:rPr lang="en-US" altLang="zh-CN" sz="2400" dirty="0">
                <a:solidFill>
                  <a:srgbClr val="C00000"/>
                </a:solidFill>
              </a:rPr>
              <a:t>+0</a:t>
            </a:r>
            <a:r>
              <a:rPr lang="zh-CN" altLang="zh-CN" sz="2400" dirty="0">
                <a:solidFill>
                  <a:srgbClr val="C00000"/>
                </a:solidFill>
              </a:rPr>
              <a:t>×</a:t>
            </a:r>
            <a:r>
              <a:rPr lang="en-US" altLang="zh-CN" sz="2400" dirty="0">
                <a:solidFill>
                  <a:srgbClr val="C00000"/>
                </a:solidFill>
              </a:rPr>
              <a:t>10</a:t>
            </a:r>
            <a:r>
              <a:rPr lang="en-US" altLang="zh-CN" sz="2400" baseline="30000" dirty="0">
                <a:solidFill>
                  <a:srgbClr val="C00000"/>
                </a:solidFill>
              </a:rPr>
              <a:t>1</a:t>
            </a:r>
            <a:r>
              <a:rPr lang="en-US" altLang="zh-CN" sz="2400" dirty="0">
                <a:solidFill>
                  <a:srgbClr val="C00000"/>
                </a:solidFill>
              </a:rPr>
              <a:t>+8</a:t>
            </a:r>
            <a:r>
              <a:rPr lang="zh-CN" altLang="zh-CN" sz="2400" dirty="0">
                <a:solidFill>
                  <a:srgbClr val="C00000"/>
                </a:solidFill>
              </a:rPr>
              <a:t>×</a:t>
            </a:r>
            <a:r>
              <a:rPr lang="en-US" altLang="zh-CN" sz="2400" dirty="0">
                <a:solidFill>
                  <a:srgbClr val="C00000"/>
                </a:solidFill>
              </a:rPr>
              <a:t>10</a:t>
            </a:r>
            <a:r>
              <a:rPr lang="en-US" altLang="zh-CN" sz="2400" baseline="30000" dirty="0">
                <a:solidFill>
                  <a:srgbClr val="C00000"/>
                </a:solidFill>
              </a:rPr>
              <a:t>0</a:t>
            </a:r>
            <a:r>
              <a:rPr lang="en-US" altLang="zh-CN" sz="2400" dirty="0">
                <a:solidFill>
                  <a:srgbClr val="C00000"/>
                </a:solidFill>
              </a:rPr>
              <a:t>+5</a:t>
            </a:r>
            <a:r>
              <a:rPr lang="zh-CN" altLang="zh-CN" sz="2400" dirty="0">
                <a:solidFill>
                  <a:srgbClr val="C00000"/>
                </a:solidFill>
              </a:rPr>
              <a:t>×</a:t>
            </a:r>
            <a:r>
              <a:rPr lang="en-US" altLang="zh-CN" sz="2400" dirty="0">
                <a:solidFill>
                  <a:srgbClr val="C00000"/>
                </a:solidFill>
              </a:rPr>
              <a:t>10</a:t>
            </a:r>
            <a:r>
              <a:rPr lang="en-US" altLang="zh-CN" sz="2400" baseline="30000" dirty="0">
                <a:solidFill>
                  <a:srgbClr val="C00000"/>
                </a:solidFill>
              </a:rPr>
              <a:t>-1</a:t>
            </a:r>
            <a:endParaRPr lang="zh-CN" altLang="zh-CN" sz="2400" dirty="0">
              <a:solidFill>
                <a:srgbClr val="C00000"/>
              </a:solidFill>
            </a:endParaRPr>
          </a:p>
          <a:p>
            <a:pPr marL="57150" indent="0" eaLnBrk="1" hangingPunct="1">
              <a:buClr>
                <a:srgbClr val="A50021"/>
              </a:buClr>
              <a:buSzTx/>
              <a:buFont typeface="Wingdings" pitchFamily="2" charset="2"/>
              <a:buNone/>
              <a:defRPr/>
            </a:pPr>
            <a:endParaRPr lang="en-US" altLang="zh-CN" kern="1200" dirty="0" smtClean="0">
              <a:solidFill>
                <a:srgbClr val="000000"/>
              </a:solidFill>
              <a:latin typeface="黑体" pitchFamily="49" charset="-122"/>
              <a:ea typeface="黑体" pitchFamily="49" charset="-122"/>
            </a:endParaRPr>
          </a:p>
          <a:p>
            <a:pPr marL="57150" indent="0" eaLnBrk="1" hangingPunct="1">
              <a:buClr>
                <a:srgbClr val="A50021"/>
              </a:buClr>
              <a:buSzTx/>
              <a:buFont typeface="Wingdings" pitchFamily="2" charset="2"/>
              <a:buNone/>
              <a:defRPr/>
            </a:pPr>
            <a:r>
              <a:rPr lang="zh-CN" altLang="en-US" kern="1200" dirty="0" smtClean="0">
                <a:solidFill>
                  <a:srgbClr val="000000"/>
                </a:solidFill>
                <a:latin typeface="黑体" pitchFamily="49" charset="-122"/>
                <a:ea typeface="黑体" pitchFamily="49" charset="-122"/>
              </a:rPr>
              <a:t>二：掌握二进制数</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计算机为何采用二进制数？</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二进制数算术运算与逻辑运算</a:t>
            </a:r>
            <a:endParaRPr lang="en-US" altLang="zh-CN" kern="1200" dirty="0">
              <a:solidFill>
                <a:srgbClr val="000000"/>
              </a:solidFill>
              <a:latin typeface="黑体" pitchFamily="49" charset="-122"/>
              <a:ea typeface="黑体" pitchFamily="49" charset="-122"/>
              <a:cs typeface="+mn-cs"/>
            </a:endParaRPr>
          </a:p>
        </p:txBody>
      </p:sp>
      <p:sp>
        <p:nvSpPr>
          <p:cNvPr id="63491"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3492"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3493"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3494"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3495"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3496"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3F1D4502-0B04-4673-9189-9D20A8532490}" type="slidenum">
              <a:rPr lang="en-US" altLang="zh-CN">
                <a:solidFill>
                  <a:srgbClr val="007A77"/>
                </a:solidFill>
              </a:rPr>
              <a:pPr algn="r">
                <a:defRPr/>
              </a:pPr>
              <a:t>11</a:t>
            </a:fld>
            <a:endParaRPr lang="en-US" altLang="zh-CN">
              <a:solidFill>
                <a:srgbClr val="007A77"/>
              </a:solidFill>
            </a:endParaRPr>
          </a:p>
        </p:txBody>
      </p:sp>
      <p:sp>
        <p:nvSpPr>
          <p:cNvPr id="15" name="右箭头 14">
            <a:hlinkClick r:id="" action="ppaction://hlinkshowjump?jump=nextslide"/>
          </p:cNvPr>
          <p:cNvSpPr/>
          <p:nvPr/>
        </p:nvSpPr>
        <p:spPr bwMode="auto">
          <a:xfrm>
            <a:off x="8316913" y="6337300"/>
            <a:ext cx="719137" cy="404813"/>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3500"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3851502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73238"/>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三：掌握数制间的转换方法</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en-US" altLang="zh-CN" kern="1200" dirty="0">
                <a:solidFill>
                  <a:srgbClr val="000000"/>
                </a:solidFill>
                <a:latin typeface="黑体" pitchFamily="49" charset="-122"/>
                <a:ea typeface="黑体" pitchFamily="49" charset="-122"/>
                <a:cs typeface="+mn-cs"/>
              </a:rPr>
              <a:t>1.</a:t>
            </a:r>
            <a:r>
              <a:rPr lang="zh-CN" altLang="en-US" kern="1200" dirty="0">
                <a:solidFill>
                  <a:srgbClr val="000000"/>
                </a:solidFill>
                <a:latin typeface="黑体" pitchFamily="49" charset="-122"/>
                <a:ea typeface="黑体" pitchFamily="49" charset="-122"/>
                <a:cs typeface="+mn-cs"/>
              </a:rPr>
              <a:t>十进制数转换成非</a:t>
            </a:r>
            <a:r>
              <a:rPr lang="zh-CN" altLang="en-US" kern="1200" dirty="0" smtClean="0">
                <a:solidFill>
                  <a:srgbClr val="000000"/>
                </a:solidFill>
                <a:latin typeface="黑体" pitchFamily="49" charset="-122"/>
                <a:ea typeface="黑体" pitchFamily="49" charset="-122"/>
                <a:cs typeface="+mn-cs"/>
              </a:rPr>
              <a:t>十进制数</a:t>
            </a:r>
            <a:endParaRPr lang="en-US" altLang="zh-CN" kern="1200" dirty="0" smtClean="0">
              <a:solidFill>
                <a:srgbClr val="000000"/>
              </a:solidFill>
              <a:latin typeface="黑体" pitchFamily="49" charset="-122"/>
              <a:ea typeface="黑体" pitchFamily="49" charset="-122"/>
              <a:cs typeface="+mn-cs"/>
            </a:endParaRPr>
          </a:p>
          <a:p>
            <a:pPr lvl="1" eaLnBrk="1" hangingPunct="1">
              <a:buClr>
                <a:srgbClr val="DC5900"/>
              </a:buClr>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整数：除</a:t>
            </a:r>
            <a:r>
              <a:rPr lang="zh-CN" altLang="en-US" kern="1200" dirty="0">
                <a:solidFill>
                  <a:srgbClr val="000000"/>
                </a:solidFill>
                <a:latin typeface="黑体" pitchFamily="49" charset="-122"/>
                <a:ea typeface="黑体" pitchFamily="49" charset="-122"/>
                <a:cs typeface="+mn-cs"/>
              </a:rPr>
              <a:t>基取余，先余为低</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位</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，后余为高</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位</a:t>
            </a:r>
            <a:r>
              <a:rPr lang="en-US" altLang="zh-CN" kern="1200" dirty="0" smtClean="0">
                <a:solidFill>
                  <a:srgbClr val="000000"/>
                </a:solidFill>
                <a:latin typeface="黑体" pitchFamily="49" charset="-122"/>
                <a:ea typeface="黑体" pitchFamily="49" charset="-122"/>
                <a:cs typeface="+mn-cs"/>
              </a:rPr>
              <a:t>)</a:t>
            </a:r>
          </a:p>
          <a:p>
            <a:pPr lvl="1" eaLnBrk="1" hangingPunct="1">
              <a:buClr>
                <a:srgbClr val="DC5900"/>
              </a:buClr>
              <a:buFont typeface="Wingdings" pitchFamily="2" charset="2"/>
              <a:buChar char="l"/>
              <a:defRPr/>
            </a:pPr>
            <a:r>
              <a:rPr lang="zh-CN" altLang="en-US" kern="1200" dirty="0">
                <a:solidFill>
                  <a:srgbClr val="000000"/>
                </a:solidFill>
                <a:latin typeface="黑体" pitchFamily="49" charset="-122"/>
                <a:ea typeface="黑体" pitchFamily="49" charset="-122"/>
                <a:cs typeface="+mn-cs"/>
              </a:rPr>
              <a:t>小数：乘基取整，先整为高</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位</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，后整为低</a:t>
            </a: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位</a:t>
            </a:r>
            <a:r>
              <a:rPr lang="en-US" altLang="zh-CN" kern="1200" dirty="0" smtClean="0">
                <a:solidFill>
                  <a:srgbClr val="000000"/>
                </a:solidFill>
                <a:latin typeface="黑体" pitchFamily="49" charset="-122"/>
                <a:ea typeface="黑体" pitchFamily="49" charset="-122"/>
                <a:cs typeface="+mn-cs"/>
              </a:rPr>
              <a:t>)</a:t>
            </a:r>
          </a:p>
          <a:p>
            <a:pPr marL="457200" lvl="1" indent="0" eaLnBrk="1" hangingPunct="1">
              <a:buClr>
                <a:srgbClr val="DC5900"/>
              </a:buClr>
              <a:buFont typeface="Wingdings" pitchFamily="2" charset="2"/>
              <a:buNone/>
              <a:defRPr/>
            </a:pP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例</a:t>
            </a:r>
            <a:r>
              <a:rPr lang="en-US" altLang="zh-CN" kern="1200" dirty="0">
                <a:solidFill>
                  <a:srgbClr val="000000"/>
                </a:solidFill>
                <a:latin typeface="黑体" pitchFamily="49" charset="-122"/>
                <a:ea typeface="黑体" pitchFamily="49" charset="-122"/>
                <a:cs typeface="+mn-cs"/>
              </a:rPr>
              <a:t>1-4】</a:t>
            </a:r>
            <a:r>
              <a:rPr lang="zh-CN" altLang="en-US" kern="1200" dirty="0">
                <a:solidFill>
                  <a:srgbClr val="000000"/>
                </a:solidFill>
                <a:latin typeface="黑体" pitchFamily="49" charset="-122"/>
                <a:ea typeface="黑体" pitchFamily="49" charset="-122"/>
                <a:cs typeface="+mn-cs"/>
              </a:rPr>
              <a:t>将十进制数</a:t>
            </a:r>
            <a:r>
              <a:rPr lang="en-US" altLang="zh-CN" kern="1200" dirty="0">
                <a:solidFill>
                  <a:srgbClr val="000000"/>
                </a:solidFill>
                <a:latin typeface="黑体" pitchFamily="49" charset="-122"/>
                <a:ea typeface="黑体" pitchFamily="49" charset="-122"/>
                <a:cs typeface="+mn-cs"/>
              </a:rPr>
              <a:t>55.35</a:t>
            </a:r>
            <a:r>
              <a:rPr lang="zh-CN" altLang="en-US" kern="1200" dirty="0">
                <a:solidFill>
                  <a:srgbClr val="000000"/>
                </a:solidFill>
                <a:latin typeface="黑体" pitchFamily="49" charset="-122"/>
                <a:ea typeface="黑体" pitchFamily="49" charset="-122"/>
                <a:cs typeface="+mn-cs"/>
              </a:rPr>
              <a:t>转换成二进制数</a:t>
            </a:r>
            <a:r>
              <a:rPr lang="zh-CN" altLang="en-US" kern="1200" dirty="0" smtClean="0">
                <a:solidFill>
                  <a:srgbClr val="000000"/>
                </a:solidFill>
                <a:latin typeface="黑体" pitchFamily="49" charset="-122"/>
                <a:ea typeface="黑体" pitchFamily="49" charset="-122"/>
                <a:cs typeface="+mn-cs"/>
              </a:rPr>
              <a:t>。</a:t>
            </a:r>
            <a:endParaRPr lang="en-US" altLang="zh-CN" kern="1200" dirty="0" smtClean="0">
              <a:solidFill>
                <a:srgbClr val="000000"/>
              </a:solidFill>
              <a:latin typeface="黑体" pitchFamily="49" charset="-122"/>
              <a:ea typeface="黑体" pitchFamily="49" charset="-122"/>
              <a:cs typeface="+mn-cs"/>
            </a:endParaRPr>
          </a:p>
          <a:p>
            <a:pPr marL="457200" lvl="1" indent="0" eaLnBrk="1" hangingPunct="1">
              <a:buClr>
                <a:srgbClr val="DC5900"/>
              </a:buClr>
              <a:buFont typeface="Wingdings" pitchFamily="2" charset="2"/>
              <a:buNone/>
              <a:defRPr/>
            </a:pPr>
            <a:r>
              <a:rPr lang="en-US" altLang="zh-CN" kern="1200" dirty="0">
                <a:solidFill>
                  <a:srgbClr val="000000"/>
                </a:solidFill>
                <a:latin typeface="黑体" pitchFamily="49" charset="-122"/>
                <a:ea typeface="黑体" pitchFamily="49" charset="-122"/>
                <a:cs typeface="+mn-cs"/>
              </a:rPr>
              <a:t>2.</a:t>
            </a:r>
            <a:r>
              <a:rPr lang="zh-CN" altLang="en-US" kern="1200" dirty="0">
                <a:solidFill>
                  <a:srgbClr val="000000"/>
                </a:solidFill>
                <a:latin typeface="黑体" pitchFamily="49" charset="-122"/>
                <a:ea typeface="黑体" pitchFamily="49" charset="-122"/>
                <a:cs typeface="+mn-cs"/>
              </a:rPr>
              <a:t>非十进制数转换为</a:t>
            </a:r>
            <a:r>
              <a:rPr lang="zh-CN" altLang="en-US" kern="1200" dirty="0" smtClean="0">
                <a:solidFill>
                  <a:srgbClr val="000000"/>
                </a:solidFill>
                <a:latin typeface="黑体" pitchFamily="49" charset="-122"/>
                <a:ea typeface="黑体" pitchFamily="49" charset="-122"/>
                <a:cs typeface="+mn-cs"/>
              </a:rPr>
              <a:t>十进制数</a:t>
            </a:r>
            <a:endParaRPr lang="en-US" altLang="zh-CN" kern="1200" dirty="0" smtClean="0">
              <a:solidFill>
                <a:srgbClr val="000000"/>
              </a:solidFill>
              <a:latin typeface="黑体" pitchFamily="49" charset="-122"/>
              <a:ea typeface="黑体" pitchFamily="49" charset="-122"/>
              <a:cs typeface="+mn-cs"/>
            </a:endParaRPr>
          </a:p>
          <a:p>
            <a:pPr lvl="1" eaLnBrk="1" hangingPunct="1">
              <a:buClr>
                <a:srgbClr val="DC5900"/>
              </a:buClr>
              <a:buFont typeface="Wingdings" pitchFamily="2" charset="2"/>
              <a:buChar char="l"/>
              <a:defRPr/>
            </a:pPr>
            <a:r>
              <a:rPr lang="zh-CN" altLang="en-US" kern="1200" dirty="0">
                <a:solidFill>
                  <a:srgbClr val="000000"/>
                </a:solidFill>
                <a:latin typeface="黑体" pitchFamily="49" charset="-122"/>
                <a:ea typeface="黑体" pitchFamily="49" charset="-122"/>
                <a:cs typeface="+mn-cs"/>
              </a:rPr>
              <a:t>按权展开</a:t>
            </a:r>
            <a:r>
              <a:rPr lang="zh-CN" altLang="en-US" kern="1200" dirty="0" smtClean="0">
                <a:solidFill>
                  <a:srgbClr val="000000"/>
                </a:solidFill>
                <a:latin typeface="黑体" pitchFamily="49" charset="-122"/>
                <a:ea typeface="黑体" pitchFamily="49" charset="-122"/>
                <a:cs typeface="+mn-cs"/>
              </a:rPr>
              <a:t>求和</a:t>
            </a:r>
            <a:endParaRPr lang="en-US" altLang="zh-CN" kern="1200" dirty="0" smtClean="0">
              <a:solidFill>
                <a:srgbClr val="000000"/>
              </a:solidFill>
              <a:latin typeface="黑体" pitchFamily="49" charset="-122"/>
              <a:ea typeface="黑体" pitchFamily="49" charset="-122"/>
              <a:cs typeface="+mn-cs"/>
            </a:endParaRPr>
          </a:p>
          <a:p>
            <a:pPr marL="457200" lvl="1" indent="0" eaLnBrk="1" hangingPunct="1">
              <a:buClr>
                <a:srgbClr val="DC5900"/>
              </a:buClr>
              <a:buFont typeface="Wingdings" pitchFamily="2" charset="2"/>
              <a:buNone/>
              <a:defRPr/>
            </a:pPr>
            <a:r>
              <a:rPr lang="en-US" altLang="zh-CN" kern="1200" dirty="0">
                <a:solidFill>
                  <a:srgbClr val="000000"/>
                </a:solidFill>
                <a:latin typeface="黑体" pitchFamily="49" charset="-122"/>
                <a:ea typeface="黑体" pitchFamily="49" charset="-122"/>
                <a:cs typeface="+mn-cs"/>
              </a:rPr>
              <a:t>【</a:t>
            </a:r>
            <a:r>
              <a:rPr lang="zh-CN" altLang="en-US" kern="1200" dirty="0">
                <a:solidFill>
                  <a:srgbClr val="000000"/>
                </a:solidFill>
                <a:latin typeface="黑体" pitchFamily="49" charset="-122"/>
                <a:ea typeface="黑体" pitchFamily="49" charset="-122"/>
                <a:cs typeface="+mn-cs"/>
              </a:rPr>
              <a:t>例</a:t>
            </a:r>
            <a:r>
              <a:rPr lang="en-US" altLang="zh-CN" kern="1200" dirty="0">
                <a:solidFill>
                  <a:srgbClr val="000000"/>
                </a:solidFill>
                <a:latin typeface="黑体" pitchFamily="49" charset="-122"/>
                <a:ea typeface="黑体" pitchFamily="49" charset="-122"/>
                <a:cs typeface="+mn-cs"/>
              </a:rPr>
              <a:t>1-5】</a:t>
            </a:r>
            <a:r>
              <a:rPr lang="zh-CN" altLang="en-US" kern="1200" dirty="0">
                <a:solidFill>
                  <a:srgbClr val="000000"/>
                </a:solidFill>
                <a:latin typeface="黑体" pitchFamily="49" charset="-122"/>
                <a:ea typeface="黑体" pitchFamily="49" charset="-122"/>
                <a:cs typeface="+mn-cs"/>
              </a:rPr>
              <a:t>将二进制数</a:t>
            </a:r>
            <a:r>
              <a:rPr lang="en-US" altLang="zh-CN" kern="1200" dirty="0">
                <a:solidFill>
                  <a:srgbClr val="000000"/>
                </a:solidFill>
                <a:latin typeface="黑体" pitchFamily="49" charset="-122"/>
                <a:ea typeface="黑体" pitchFamily="49" charset="-122"/>
                <a:cs typeface="+mn-cs"/>
              </a:rPr>
              <a:t>110.01</a:t>
            </a:r>
            <a:r>
              <a:rPr lang="zh-CN" altLang="en-US" kern="1200" dirty="0">
                <a:solidFill>
                  <a:srgbClr val="000000"/>
                </a:solidFill>
                <a:latin typeface="黑体" pitchFamily="49" charset="-122"/>
                <a:ea typeface="黑体" pitchFamily="49" charset="-122"/>
                <a:cs typeface="+mn-cs"/>
              </a:rPr>
              <a:t>转换成十进制数</a:t>
            </a:r>
            <a:r>
              <a:rPr lang="zh-CN" altLang="en-US" kern="1200" dirty="0" smtClean="0">
                <a:solidFill>
                  <a:srgbClr val="000000"/>
                </a:solidFill>
                <a:latin typeface="黑体" pitchFamily="49" charset="-122"/>
                <a:ea typeface="黑体" pitchFamily="49" charset="-122"/>
                <a:cs typeface="+mn-cs"/>
              </a:rPr>
              <a:t>。</a:t>
            </a:r>
            <a:endParaRPr lang="en-US" altLang="zh-CN" kern="1200" dirty="0" smtClean="0">
              <a:solidFill>
                <a:srgbClr val="000000"/>
              </a:solidFill>
              <a:latin typeface="黑体" pitchFamily="49" charset="-122"/>
              <a:ea typeface="黑体" pitchFamily="49" charset="-122"/>
              <a:cs typeface="+mn-cs"/>
            </a:endParaRPr>
          </a:p>
          <a:p>
            <a:pPr marL="457200" lvl="1" indent="0" eaLnBrk="1" hangingPunct="1">
              <a:buClr>
                <a:srgbClr val="DC5900"/>
              </a:buClr>
              <a:buFont typeface="Wingdings" pitchFamily="2" charset="2"/>
              <a:buNone/>
              <a:defRPr/>
            </a:pPr>
            <a:r>
              <a:rPr lang="en-US" altLang="zh-CN" kern="1200" dirty="0">
                <a:solidFill>
                  <a:srgbClr val="000000"/>
                </a:solidFill>
                <a:latin typeface="黑体" pitchFamily="49" charset="-122"/>
                <a:ea typeface="黑体" pitchFamily="49" charset="-122"/>
                <a:cs typeface="+mn-cs"/>
              </a:rPr>
              <a:t>3.</a:t>
            </a:r>
            <a:r>
              <a:rPr lang="zh-CN" altLang="en-US" kern="1200" dirty="0">
                <a:solidFill>
                  <a:srgbClr val="000000"/>
                </a:solidFill>
                <a:latin typeface="黑体" pitchFamily="49" charset="-122"/>
                <a:ea typeface="黑体" pitchFamily="49" charset="-122"/>
                <a:cs typeface="+mn-cs"/>
              </a:rPr>
              <a:t>二进制数与八、十六进制数之间的转换</a:t>
            </a:r>
            <a:endParaRPr lang="en-US" altLang="zh-CN" kern="1200" dirty="0">
              <a:solidFill>
                <a:srgbClr val="000000"/>
              </a:solidFill>
              <a:latin typeface="黑体" pitchFamily="49" charset="-122"/>
              <a:ea typeface="黑体" pitchFamily="49" charset="-122"/>
              <a:cs typeface="+mn-cs"/>
            </a:endParaRPr>
          </a:p>
        </p:txBody>
      </p:sp>
      <p:sp>
        <p:nvSpPr>
          <p:cNvPr id="64515"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4516"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4517"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4518"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4519"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4520"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64D6C51F-0FA0-4605-B544-6DA4426CA4F7}" type="slidenum">
              <a:rPr lang="en-US" altLang="zh-CN">
                <a:solidFill>
                  <a:srgbClr val="007A77"/>
                </a:solidFill>
              </a:rPr>
              <a:pPr algn="r">
                <a:defRPr/>
              </a:pPr>
              <a:t>12</a:t>
            </a:fld>
            <a:endParaRPr lang="en-US" altLang="zh-CN">
              <a:solidFill>
                <a:srgbClr val="007A77"/>
              </a:solidFill>
            </a:endParaRPr>
          </a:p>
        </p:txBody>
      </p:sp>
      <p:sp>
        <p:nvSpPr>
          <p:cNvPr id="16" name="左箭头 15">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4524"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469110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8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0">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73238"/>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一：认识数据单位</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位</a:t>
            </a:r>
            <a:r>
              <a:rPr lang="en-US" altLang="zh-CN" kern="1200" dirty="0">
                <a:solidFill>
                  <a:srgbClr val="000000"/>
                </a:solidFill>
                <a:ea typeface="黑体" pitchFamily="49" charset="-122"/>
              </a:rPr>
              <a:t>(bit</a:t>
            </a:r>
            <a:r>
              <a:rPr lang="zh-CN" altLang="en-US" kern="1200" dirty="0">
                <a:solidFill>
                  <a:srgbClr val="000000"/>
                </a:solidFill>
                <a:ea typeface="黑体" pitchFamily="49" charset="-122"/>
              </a:rPr>
              <a:t>，比特，简写</a:t>
            </a:r>
            <a:r>
              <a:rPr lang="en-US" altLang="zh-CN" kern="1200" dirty="0">
                <a:solidFill>
                  <a:srgbClr val="000000"/>
                </a:solidFill>
                <a:ea typeface="黑体" pitchFamily="49" charset="-122"/>
              </a:rPr>
              <a:t>b</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：指</a:t>
            </a:r>
            <a:r>
              <a:rPr lang="zh-CN" altLang="en-US" kern="1200" dirty="0">
                <a:solidFill>
                  <a:srgbClr val="000000"/>
                </a:solidFill>
                <a:ea typeface="黑体" pitchFamily="49" charset="-122"/>
              </a:rPr>
              <a:t>计算机中的一个二进制数，它是计算机中最小的数据单位</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字节</a:t>
            </a:r>
            <a:r>
              <a:rPr lang="en-US" altLang="zh-CN" kern="1200" dirty="0">
                <a:solidFill>
                  <a:srgbClr val="000000"/>
                </a:solidFill>
                <a:ea typeface="黑体" pitchFamily="49" charset="-122"/>
              </a:rPr>
              <a:t>(Byte</a:t>
            </a:r>
            <a:r>
              <a:rPr lang="zh-CN" altLang="en-US" kern="1200" dirty="0">
                <a:solidFill>
                  <a:srgbClr val="000000"/>
                </a:solidFill>
                <a:ea typeface="黑体" pitchFamily="49" charset="-122"/>
              </a:rPr>
              <a:t>，简写</a:t>
            </a:r>
            <a:r>
              <a:rPr lang="en-US" altLang="zh-CN" kern="1200" dirty="0">
                <a:solidFill>
                  <a:srgbClr val="000000"/>
                </a:solidFill>
                <a:ea typeface="黑体" pitchFamily="49" charset="-122"/>
              </a:rPr>
              <a:t>B</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：计算机</a:t>
            </a:r>
            <a:r>
              <a:rPr lang="zh-CN" altLang="en-US" kern="1200" dirty="0">
                <a:solidFill>
                  <a:srgbClr val="000000"/>
                </a:solidFill>
                <a:ea typeface="黑体" pitchFamily="49" charset="-122"/>
              </a:rPr>
              <a:t>用于描述存储容量与传输容量的一种计量单位。</a:t>
            </a:r>
            <a:r>
              <a:rPr lang="en-US" altLang="zh-CN" kern="1200" dirty="0">
                <a:solidFill>
                  <a:srgbClr val="000000"/>
                </a:solidFill>
                <a:ea typeface="黑体" pitchFamily="49" charset="-122"/>
              </a:rPr>
              <a:t>8</a:t>
            </a:r>
            <a:r>
              <a:rPr lang="zh-CN" altLang="en-US" kern="1200" dirty="0">
                <a:solidFill>
                  <a:srgbClr val="000000"/>
                </a:solidFill>
                <a:ea typeface="黑体" pitchFamily="49" charset="-122"/>
              </a:rPr>
              <a:t>个二进制位构成</a:t>
            </a:r>
            <a:r>
              <a:rPr lang="en-US" altLang="zh-CN" kern="1200" dirty="0">
                <a:solidFill>
                  <a:srgbClr val="000000"/>
                </a:solidFill>
                <a:ea typeface="黑体" pitchFamily="49" charset="-122"/>
              </a:rPr>
              <a:t>1</a:t>
            </a:r>
            <a:r>
              <a:rPr lang="zh-CN" altLang="en-US" kern="1200" dirty="0">
                <a:solidFill>
                  <a:srgbClr val="000000"/>
                </a:solidFill>
                <a:ea typeface="黑体" pitchFamily="49" charset="-122"/>
              </a:rPr>
              <a:t>个字节，即</a:t>
            </a:r>
            <a:r>
              <a:rPr lang="en-US" altLang="zh-CN" kern="1200" dirty="0">
                <a:solidFill>
                  <a:srgbClr val="000000"/>
                </a:solidFill>
                <a:ea typeface="黑体" pitchFamily="49" charset="-122"/>
              </a:rPr>
              <a:t>1B=8b</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字</a:t>
            </a:r>
            <a:r>
              <a:rPr lang="en-US" altLang="zh-CN" kern="1200" dirty="0">
                <a:solidFill>
                  <a:srgbClr val="000000"/>
                </a:solidFill>
                <a:ea typeface="黑体" pitchFamily="49" charset="-122"/>
              </a:rPr>
              <a:t>(Word</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：由</a:t>
            </a:r>
            <a:r>
              <a:rPr lang="zh-CN" altLang="en-US" kern="1200" dirty="0">
                <a:solidFill>
                  <a:srgbClr val="000000"/>
                </a:solidFill>
                <a:ea typeface="黑体" pitchFamily="49" charset="-122"/>
              </a:rPr>
              <a:t>若干个字节构成，字的位数叫做字长。</a:t>
            </a:r>
            <a:endParaRPr lang="en-US" altLang="zh-CN" kern="1200" dirty="0" smtClean="0">
              <a:solidFill>
                <a:srgbClr val="000000"/>
              </a:solidFill>
              <a:ea typeface="黑体" pitchFamily="49" charset="-122"/>
            </a:endParaRPr>
          </a:p>
        </p:txBody>
      </p:sp>
      <p:sp>
        <p:nvSpPr>
          <p:cNvPr id="65539"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5540"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5541"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5542"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5543"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5544"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BBBA7254-4950-4CAF-9C6A-1F905A2136BE}" type="slidenum">
              <a:rPr lang="en-US" altLang="zh-CN">
                <a:solidFill>
                  <a:srgbClr val="007A77"/>
                </a:solidFill>
              </a:rPr>
              <a:pPr algn="r">
                <a:defRPr/>
              </a:pPr>
              <a:t>13</a:t>
            </a:fld>
            <a:endParaRPr lang="en-US" altLang="zh-CN">
              <a:solidFill>
                <a:srgbClr val="007A77"/>
              </a:solidFill>
            </a:endParaRPr>
          </a:p>
        </p:txBody>
      </p:sp>
      <p:pic>
        <p:nvPicPr>
          <p:cNvPr id="171010" name="Picture 2"/>
          <p:cNvPicPr>
            <a:picLocks noChangeAspect="1" noChangeArrowheads="1"/>
          </p:cNvPicPr>
          <p:nvPr/>
        </p:nvPicPr>
        <p:blipFill>
          <a:blip r:embed="rId8"/>
          <a:srcRect/>
          <a:stretch>
            <a:fillRect/>
          </a:stretch>
        </p:blipFill>
        <p:spPr bwMode="auto">
          <a:xfrm>
            <a:off x="82550" y="4652963"/>
            <a:ext cx="9026525" cy="1655762"/>
          </a:xfrm>
          <a:prstGeom prst="rect">
            <a:avLst/>
          </a:prstGeom>
          <a:noFill/>
          <a:ln w="9525" algn="ctr">
            <a:solidFill>
              <a:srgbClr val="C00000"/>
            </a:solidFill>
            <a:miter lim="800000"/>
            <a:headEnd/>
            <a:tailEnd/>
          </a:ln>
        </p:spPr>
      </p:pic>
      <p:sp>
        <p:nvSpPr>
          <p:cNvPr id="15" name="右箭头 14">
            <a:hlinkClick r:id="" action="ppaction://hlinkshowjump?jump=nextslide"/>
          </p:cNvPr>
          <p:cNvSpPr/>
          <p:nvPr/>
        </p:nvSpPr>
        <p:spPr bwMode="auto">
          <a:xfrm>
            <a:off x="8316913" y="6337300"/>
            <a:ext cx="719137" cy="404813"/>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5549"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522044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1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二：并解存储设备的结构</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存储单元：存放一个数据的存储空间。</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存储容量</a:t>
            </a:r>
            <a:r>
              <a:rPr lang="zh-CN" altLang="en-US" kern="1200" dirty="0" smtClean="0">
                <a:solidFill>
                  <a:srgbClr val="000000"/>
                </a:solidFill>
                <a:ea typeface="黑体" pitchFamily="49" charset="-122"/>
              </a:rPr>
              <a:t>：指</a:t>
            </a:r>
            <a:r>
              <a:rPr lang="zh-CN" altLang="en-US" kern="1200" dirty="0">
                <a:solidFill>
                  <a:srgbClr val="000000"/>
                </a:solidFill>
                <a:ea typeface="黑体" pitchFamily="49" charset="-122"/>
              </a:rPr>
              <a:t>某个存储设备所能容纳的二进制信息量的</a:t>
            </a:r>
            <a:r>
              <a:rPr lang="zh-CN" altLang="en-US" kern="1200" dirty="0" smtClean="0">
                <a:solidFill>
                  <a:srgbClr val="000000"/>
                </a:solidFill>
                <a:ea typeface="黑体" pitchFamily="49" charset="-122"/>
              </a:rPr>
              <a:t>总和（字节</a:t>
            </a:r>
            <a:r>
              <a:rPr lang="en-US" altLang="zh-CN" kern="1200" dirty="0" smtClean="0">
                <a:solidFill>
                  <a:srgbClr val="000000"/>
                </a:solidFill>
                <a:ea typeface="黑体" pitchFamily="49" charset="-122"/>
              </a:rPr>
              <a:t>B)</a:t>
            </a:r>
            <a:r>
              <a:rPr lang="zh-CN" altLang="en-US" kern="1200" dirty="0" smtClean="0">
                <a:solidFill>
                  <a:srgbClr val="000000"/>
                </a:solidFill>
                <a:ea typeface="黑体" pitchFamily="49" charset="-122"/>
              </a:rPr>
              <a:t>。</a:t>
            </a:r>
            <a:endParaRPr lang="zh-CN" altLang="en-US" kern="1200" dirty="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内存</a:t>
            </a:r>
            <a:r>
              <a:rPr lang="zh-CN" altLang="en-US" kern="1200" dirty="0" smtClean="0">
                <a:solidFill>
                  <a:srgbClr val="000000"/>
                </a:solidFill>
                <a:ea typeface="黑体" pitchFamily="49" charset="-122"/>
              </a:rPr>
              <a:t>容量：指</a:t>
            </a:r>
            <a:r>
              <a:rPr lang="zh-CN" altLang="en-US" kern="1200" dirty="0">
                <a:solidFill>
                  <a:srgbClr val="000000"/>
                </a:solidFill>
                <a:ea typeface="黑体" pitchFamily="49" charset="-122"/>
              </a:rPr>
              <a:t>为计算机系统所配置的主存（</a:t>
            </a:r>
            <a:r>
              <a:rPr lang="en-US" altLang="zh-CN" kern="1200" dirty="0">
                <a:solidFill>
                  <a:srgbClr val="000000"/>
                </a:solidFill>
                <a:ea typeface="黑体" pitchFamily="49" charset="-122"/>
              </a:rPr>
              <a:t>RAM</a:t>
            </a:r>
            <a:r>
              <a:rPr lang="zh-CN" altLang="en-US" kern="1200" dirty="0">
                <a:solidFill>
                  <a:srgbClr val="000000"/>
                </a:solidFill>
                <a:ea typeface="黑体" pitchFamily="49" charset="-122"/>
              </a:rPr>
              <a:t>）总字节</a:t>
            </a:r>
            <a:r>
              <a:rPr lang="zh-CN" altLang="en-US" kern="1200" dirty="0" smtClean="0">
                <a:solidFill>
                  <a:srgbClr val="000000"/>
                </a:solidFill>
                <a:ea typeface="黑体" pitchFamily="49" charset="-122"/>
              </a:rPr>
              <a:t>数。</a:t>
            </a:r>
            <a:endParaRPr lang="zh-CN" altLang="en-US" kern="1200" dirty="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存储单位</a:t>
            </a:r>
            <a:r>
              <a:rPr lang="zh-CN" altLang="en-US" kern="1200" dirty="0" smtClean="0">
                <a:solidFill>
                  <a:srgbClr val="000000"/>
                </a:solidFill>
                <a:ea typeface="黑体" pitchFamily="49" charset="-122"/>
              </a:rPr>
              <a:t>关系：</a:t>
            </a:r>
            <a:r>
              <a:rPr lang="en-US" altLang="zh-CN" kern="1200" dirty="0">
                <a:solidFill>
                  <a:srgbClr val="000000"/>
                </a:solidFill>
                <a:ea typeface="黑体" pitchFamily="49" charset="-122"/>
              </a:rPr>
              <a:t>1KB=1024B</a:t>
            </a:r>
            <a:r>
              <a:rPr lang="zh-CN" altLang="en-US" kern="1200" dirty="0">
                <a:solidFill>
                  <a:srgbClr val="000000"/>
                </a:solidFill>
                <a:ea typeface="黑体" pitchFamily="49" charset="-122"/>
              </a:rPr>
              <a:t>，</a:t>
            </a:r>
            <a:r>
              <a:rPr lang="en-US" altLang="zh-CN" kern="1200" dirty="0">
                <a:solidFill>
                  <a:srgbClr val="000000"/>
                </a:solidFill>
                <a:ea typeface="黑体" pitchFamily="49" charset="-122"/>
              </a:rPr>
              <a:t>1MB=1024KB</a:t>
            </a:r>
            <a:r>
              <a:rPr lang="zh-CN" altLang="en-US" kern="1200" dirty="0">
                <a:solidFill>
                  <a:srgbClr val="000000"/>
                </a:solidFill>
                <a:ea typeface="黑体" pitchFamily="49" charset="-122"/>
              </a:rPr>
              <a:t>，</a:t>
            </a:r>
            <a:r>
              <a:rPr lang="en-US" altLang="zh-CN" kern="1200" dirty="0">
                <a:solidFill>
                  <a:srgbClr val="000000"/>
                </a:solidFill>
                <a:ea typeface="黑体" pitchFamily="49" charset="-122"/>
              </a:rPr>
              <a:t>1GB=1024MB</a:t>
            </a:r>
            <a:r>
              <a:rPr lang="zh-CN" altLang="en-US" kern="1200" dirty="0">
                <a:solidFill>
                  <a:srgbClr val="000000"/>
                </a:solidFill>
                <a:ea typeface="黑体" pitchFamily="49" charset="-122"/>
              </a:rPr>
              <a:t>，</a:t>
            </a:r>
            <a:r>
              <a:rPr lang="en-US" altLang="zh-CN" kern="1200" dirty="0" smtClean="0">
                <a:solidFill>
                  <a:srgbClr val="000000"/>
                </a:solidFill>
                <a:ea typeface="黑体" pitchFamily="49" charset="-122"/>
              </a:rPr>
              <a:t>1TB=1024GB</a:t>
            </a: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存储单元与地址号是</a:t>
            </a:r>
            <a:r>
              <a:rPr lang="zh-CN" altLang="en-US" kern="1200" dirty="0">
                <a:solidFill>
                  <a:srgbClr val="000000"/>
                </a:solidFill>
                <a:ea typeface="黑体" pitchFamily="49" charset="-122"/>
              </a:rPr>
              <a:t>一一对应的，</a:t>
            </a:r>
            <a:r>
              <a:rPr lang="en-US" altLang="zh-CN" kern="1200" dirty="0">
                <a:solidFill>
                  <a:srgbClr val="000000"/>
                </a:solidFill>
                <a:ea typeface="黑体" pitchFamily="49" charset="-122"/>
              </a:rPr>
              <a:t>CPU</a:t>
            </a:r>
            <a:r>
              <a:rPr lang="zh-CN" altLang="en-US" kern="1200" dirty="0">
                <a:solidFill>
                  <a:srgbClr val="000000"/>
                </a:solidFill>
                <a:ea typeface="黑体" pitchFamily="49" charset="-122"/>
              </a:rPr>
              <a:t>通过单元地址访问存储单元中的数据。</a:t>
            </a:r>
            <a:endParaRPr lang="en-US" altLang="zh-CN" kern="1200" dirty="0" smtClean="0">
              <a:solidFill>
                <a:srgbClr val="000000"/>
              </a:solidFill>
              <a:ea typeface="黑体" pitchFamily="49" charset="-122"/>
            </a:endParaRPr>
          </a:p>
        </p:txBody>
      </p:sp>
      <p:sp>
        <p:nvSpPr>
          <p:cNvPr id="66563"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6564"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6565"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6566"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6567"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6568"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739CC6BD-A4D9-4AAC-ABA7-BCCC3E011C9A}" type="slidenum">
              <a:rPr lang="en-US" altLang="zh-CN">
                <a:solidFill>
                  <a:srgbClr val="007A77"/>
                </a:solidFill>
              </a:rPr>
              <a:pPr algn="r">
                <a:defRPr/>
              </a:pPr>
              <a:t>14</a:t>
            </a:fld>
            <a:endParaRPr lang="en-US" altLang="zh-CN">
              <a:solidFill>
                <a:srgbClr val="007A77"/>
              </a:solidFill>
            </a:endParaRPr>
          </a:p>
        </p:txBody>
      </p:sp>
      <p:sp>
        <p:nvSpPr>
          <p:cNvPr id="16" name="左箭头 15">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6572"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525818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8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一：认识机器数与真值</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把符号数值化的数称为机器数</a:t>
            </a:r>
            <a:r>
              <a:rPr lang="zh-CN" altLang="en-US" kern="1200" dirty="0" smtClean="0">
                <a:solidFill>
                  <a:srgbClr val="000000"/>
                </a:solidFill>
                <a:ea typeface="黑体" pitchFamily="49" charset="-122"/>
              </a:rPr>
              <a:t>，用</a:t>
            </a:r>
            <a:r>
              <a:rPr lang="zh-CN" altLang="en-US" kern="1200" dirty="0">
                <a:solidFill>
                  <a:srgbClr val="000000"/>
                </a:solidFill>
                <a:ea typeface="黑体" pitchFamily="49" charset="-122"/>
              </a:rPr>
              <a:t>正负符号和绝对值来表示的数值称为机器数的真值</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例</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求</a:t>
            </a:r>
            <a:r>
              <a:rPr lang="en-US" altLang="zh-CN" kern="1200" dirty="0" smtClean="0">
                <a:solidFill>
                  <a:srgbClr val="000000"/>
                </a:solidFill>
                <a:ea typeface="黑体" pitchFamily="49" charset="-122"/>
              </a:rPr>
              <a:t>X</a:t>
            </a:r>
            <a:r>
              <a:rPr lang="en-US" altLang="zh-CN" kern="1200" dirty="0">
                <a:solidFill>
                  <a:srgbClr val="000000"/>
                </a:solidFill>
                <a:ea typeface="黑体" pitchFamily="49" charset="-122"/>
              </a:rPr>
              <a:t>=+77,Y=−77</a:t>
            </a:r>
            <a:r>
              <a:rPr lang="zh-CN" altLang="en-US" kern="1200" dirty="0">
                <a:solidFill>
                  <a:srgbClr val="000000"/>
                </a:solidFill>
                <a:ea typeface="黑体" pitchFamily="49" charset="-122"/>
              </a:rPr>
              <a:t>的原码</a:t>
            </a:r>
            <a:endParaRPr lang="en-US" altLang="zh-CN" kern="1200" dirty="0" smtClean="0">
              <a:solidFill>
                <a:srgbClr val="000000"/>
              </a:solidFill>
              <a:ea typeface="黑体" pitchFamily="49" charset="-122"/>
            </a:endParaRPr>
          </a:p>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二：了解</a:t>
            </a:r>
            <a:r>
              <a:rPr lang="zh-CN" altLang="en-US" kern="1200" dirty="0">
                <a:solidFill>
                  <a:srgbClr val="000000"/>
                </a:solidFill>
                <a:ea typeface="黑体" pitchFamily="49" charset="-122"/>
              </a:rPr>
              <a:t>数的原码、反码和补码</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原码表示与机器数表示形式一致</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将负数除符号位外，各位取反就是负数的反码。正数的反码就是其</a:t>
            </a:r>
            <a:r>
              <a:rPr lang="zh-CN" altLang="en-US" kern="1200" dirty="0" smtClean="0">
                <a:solidFill>
                  <a:srgbClr val="000000"/>
                </a:solidFill>
                <a:ea typeface="黑体" pitchFamily="49" charset="-122"/>
              </a:rPr>
              <a:t>本身。</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en-US" altLang="zh-CN" kern="1200" dirty="0">
                <a:solidFill>
                  <a:srgbClr val="000000"/>
                </a:solidFill>
                <a:ea typeface="黑体" pitchFamily="49" charset="-122"/>
              </a:rPr>
              <a:t>【</a:t>
            </a:r>
            <a:r>
              <a:rPr lang="zh-CN" altLang="en-US" kern="1200" dirty="0">
                <a:solidFill>
                  <a:srgbClr val="000000"/>
                </a:solidFill>
                <a:ea typeface="黑体" pitchFamily="49" charset="-122"/>
              </a:rPr>
              <a:t>例</a:t>
            </a:r>
            <a:r>
              <a:rPr lang="en-US" altLang="zh-CN" kern="1200" dirty="0">
                <a:solidFill>
                  <a:srgbClr val="000000"/>
                </a:solidFill>
                <a:ea typeface="黑体" pitchFamily="49" charset="-122"/>
              </a:rPr>
              <a:t>1-9】</a:t>
            </a:r>
            <a:r>
              <a:rPr lang="zh-CN" altLang="en-US" kern="1200" dirty="0">
                <a:solidFill>
                  <a:srgbClr val="000000"/>
                </a:solidFill>
                <a:ea typeface="黑体" pitchFamily="49" charset="-122"/>
              </a:rPr>
              <a:t>求数字“</a:t>
            </a:r>
            <a:r>
              <a:rPr lang="en-US" altLang="zh-CN" kern="1200" dirty="0">
                <a:solidFill>
                  <a:srgbClr val="000000"/>
                </a:solidFill>
                <a:ea typeface="黑体" pitchFamily="49" charset="-122"/>
              </a:rPr>
              <a:t>+39”</a:t>
            </a:r>
            <a:r>
              <a:rPr lang="zh-CN" altLang="en-US" kern="1200" dirty="0">
                <a:solidFill>
                  <a:srgbClr val="000000"/>
                </a:solidFill>
                <a:ea typeface="黑体" pitchFamily="49" charset="-122"/>
              </a:rPr>
              <a:t>和“−</a:t>
            </a:r>
            <a:r>
              <a:rPr lang="en-US" altLang="zh-CN" kern="1200" dirty="0">
                <a:solidFill>
                  <a:srgbClr val="000000"/>
                </a:solidFill>
                <a:ea typeface="黑体" pitchFamily="49" charset="-122"/>
              </a:rPr>
              <a:t>39”</a:t>
            </a:r>
            <a:r>
              <a:rPr lang="zh-CN" altLang="en-US" kern="1200" dirty="0">
                <a:solidFill>
                  <a:srgbClr val="000000"/>
                </a:solidFill>
                <a:ea typeface="黑体" pitchFamily="49" charset="-122"/>
              </a:rPr>
              <a:t>的反码</a:t>
            </a:r>
            <a:endParaRPr lang="en-US" altLang="zh-CN" kern="1200" dirty="0" smtClean="0">
              <a:solidFill>
                <a:srgbClr val="000000"/>
              </a:solidFill>
              <a:ea typeface="黑体" pitchFamily="49" charset="-122"/>
            </a:endParaRPr>
          </a:p>
        </p:txBody>
      </p:sp>
      <p:sp>
        <p:nvSpPr>
          <p:cNvPr id="67587"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7588"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7589"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7590"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7591"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7592"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EC49F0D4-D0CB-405D-9E30-5621991AE398}" type="slidenum">
              <a:rPr lang="en-US" altLang="zh-CN">
                <a:solidFill>
                  <a:srgbClr val="007A77"/>
                </a:solidFill>
              </a:rPr>
              <a:pPr algn="r">
                <a:defRPr/>
              </a:pPr>
              <a:t>15</a:t>
            </a:fld>
            <a:endParaRPr lang="en-US" altLang="zh-CN">
              <a:solidFill>
                <a:srgbClr val="007A77"/>
              </a:solidFill>
            </a:endParaRPr>
          </a:p>
        </p:txBody>
      </p:sp>
      <p:sp>
        <p:nvSpPr>
          <p:cNvPr id="14" name="右箭头 13">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759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286344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73238"/>
            <a:ext cx="8540750" cy="4537075"/>
          </a:xfrm>
        </p:spPr>
        <p:txBody>
          <a:bodyPr/>
          <a:lstStyle/>
          <a:p>
            <a:pPr marL="457200" lvl="1" indent="0" eaLnBrk="1" hangingPunct="1">
              <a:buClr>
                <a:srgbClr val="DC5900"/>
              </a:buClr>
              <a:buFont typeface="Wingdings" pitchFamily="2" charset="2"/>
              <a:buNone/>
              <a:defRPr/>
            </a:pPr>
            <a:r>
              <a:rPr lang="en-US" altLang="zh-CN" kern="1200" dirty="0">
                <a:solidFill>
                  <a:srgbClr val="000000"/>
                </a:solidFill>
                <a:ea typeface="黑体" pitchFamily="49" charset="-122"/>
              </a:rPr>
              <a:t>【</a:t>
            </a:r>
            <a:r>
              <a:rPr lang="zh-CN" altLang="en-US" kern="1200" dirty="0">
                <a:solidFill>
                  <a:srgbClr val="000000"/>
                </a:solidFill>
                <a:ea typeface="黑体" pitchFamily="49" charset="-122"/>
              </a:rPr>
              <a:t>例</a:t>
            </a:r>
            <a:r>
              <a:rPr lang="en-US" altLang="zh-CN" kern="1200" dirty="0">
                <a:solidFill>
                  <a:srgbClr val="000000"/>
                </a:solidFill>
                <a:ea typeface="黑体" pitchFamily="49" charset="-122"/>
              </a:rPr>
              <a:t>1-10】</a:t>
            </a:r>
            <a:r>
              <a:rPr lang="zh-CN" altLang="en-US" kern="1200" dirty="0">
                <a:solidFill>
                  <a:srgbClr val="000000"/>
                </a:solidFill>
                <a:ea typeface="黑体" pitchFamily="49" charset="-122"/>
              </a:rPr>
              <a:t>求十进制数“−</a:t>
            </a:r>
            <a:r>
              <a:rPr lang="en-US" altLang="zh-CN" kern="1200" dirty="0">
                <a:solidFill>
                  <a:srgbClr val="000000"/>
                </a:solidFill>
                <a:ea typeface="黑体" pitchFamily="49" charset="-122"/>
              </a:rPr>
              <a:t>5”</a:t>
            </a:r>
            <a:r>
              <a:rPr lang="zh-CN" altLang="en-US" kern="1200" dirty="0">
                <a:solidFill>
                  <a:srgbClr val="000000"/>
                </a:solidFill>
                <a:ea typeface="黑体" pitchFamily="49" charset="-122"/>
              </a:rPr>
              <a:t>的</a:t>
            </a:r>
            <a:r>
              <a:rPr lang="zh-CN" altLang="en-US" kern="1200" dirty="0" smtClean="0">
                <a:solidFill>
                  <a:srgbClr val="000000"/>
                </a:solidFill>
                <a:ea typeface="黑体" pitchFamily="49" charset="-122"/>
              </a:rPr>
              <a:t>补码</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zh-CN" altLang="zh-CN" dirty="0">
                <a:solidFill>
                  <a:srgbClr val="000000"/>
                </a:solidFill>
              </a:rPr>
              <a:t>（</a:t>
            </a:r>
            <a:r>
              <a:rPr lang="en-US" altLang="zh-CN" dirty="0">
                <a:solidFill>
                  <a:srgbClr val="000000"/>
                </a:solidFill>
              </a:rPr>
              <a:t>−5</a:t>
            </a:r>
            <a:r>
              <a:rPr lang="zh-CN" altLang="zh-CN" dirty="0">
                <a:solidFill>
                  <a:srgbClr val="000000"/>
                </a:solidFill>
              </a:rPr>
              <a:t>）</a:t>
            </a:r>
            <a:r>
              <a:rPr lang="en-US" altLang="zh-CN" baseline="-25000" dirty="0">
                <a:solidFill>
                  <a:srgbClr val="000000"/>
                </a:solidFill>
              </a:rPr>
              <a:t>10</a:t>
            </a:r>
            <a:r>
              <a:rPr lang="en-US" altLang="zh-CN" dirty="0">
                <a:solidFill>
                  <a:srgbClr val="000000"/>
                </a:solidFill>
              </a:rPr>
              <a:t>=</a:t>
            </a:r>
            <a:r>
              <a:rPr lang="zh-CN" altLang="zh-CN" dirty="0">
                <a:solidFill>
                  <a:srgbClr val="000000"/>
                </a:solidFill>
              </a:rPr>
              <a:t>（</a:t>
            </a:r>
            <a:r>
              <a:rPr lang="en-US" altLang="zh-CN" dirty="0">
                <a:solidFill>
                  <a:srgbClr val="000000"/>
                </a:solidFill>
              </a:rPr>
              <a:t>10000101</a:t>
            </a:r>
            <a:r>
              <a:rPr lang="zh-CN" altLang="zh-CN" dirty="0">
                <a:solidFill>
                  <a:srgbClr val="000000"/>
                </a:solidFill>
              </a:rPr>
              <a:t>）</a:t>
            </a:r>
            <a:r>
              <a:rPr lang="zh-CN" altLang="zh-CN" baseline="-25000" dirty="0" smtClean="0">
                <a:solidFill>
                  <a:srgbClr val="000000"/>
                </a:solidFill>
              </a:rPr>
              <a:t>原</a:t>
            </a:r>
            <a:endParaRPr lang="en-US" altLang="zh-CN" baseline="-25000" dirty="0" smtClean="0">
              <a:solidFill>
                <a:srgbClr val="000000"/>
              </a:solidFill>
            </a:endParaRPr>
          </a:p>
          <a:p>
            <a:pPr marL="457200" lvl="1" indent="0" eaLnBrk="1" hangingPunct="1">
              <a:buClr>
                <a:srgbClr val="DC5900"/>
              </a:buClr>
              <a:buFont typeface="Wingdings" pitchFamily="2" charset="2"/>
              <a:buNone/>
              <a:defRPr/>
            </a:pPr>
            <a:r>
              <a:rPr lang="en-US" altLang="zh-CN" dirty="0" smtClean="0">
                <a:solidFill>
                  <a:srgbClr val="000000"/>
                </a:solidFill>
              </a:rPr>
              <a:t>              =</a:t>
            </a:r>
            <a:r>
              <a:rPr lang="zh-CN" altLang="zh-CN" dirty="0">
                <a:solidFill>
                  <a:srgbClr val="000000"/>
                </a:solidFill>
              </a:rPr>
              <a:t>（</a:t>
            </a:r>
            <a:r>
              <a:rPr lang="en-US" altLang="zh-CN" dirty="0">
                <a:solidFill>
                  <a:srgbClr val="000000"/>
                </a:solidFill>
              </a:rPr>
              <a:t>11111010</a:t>
            </a:r>
            <a:r>
              <a:rPr lang="zh-CN" altLang="zh-CN" dirty="0">
                <a:solidFill>
                  <a:srgbClr val="000000"/>
                </a:solidFill>
              </a:rPr>
              <a:t>）</a:t>
            </a:r>
            <a:r>
              <a:rPr lang="zh-CN" altLang="zh-CN" baseline="-25000" dirty="0" smtClean="0">
                <a:solidFill>
                  <a:srgbClr val="000000"/>
                </a:solidFill>
              </a:rPr>
              <a:t>反</a:t>
            </a:r>
            <a:endParaRPr lang="en-US" altLang="zh-CN" baseline="-25000" dirty="0" smtClean="0">
              <a:solidFill>
                <a:srgbClr val="000000"/>
              </a:solidFill>
            </a:endParaRPr>
          </a:p>
          <a:p>
            <a:pPr marL="457200" lvl="1" indent="0" eaLnBrk="1" hangingPunct="1">
              <a:buClr>
                <a:srgbClr val="DC5900"/>
              </a:buClr>
              <a:buFont typeface="Wingdings" pitchFamily="2" charset="2"/>
              <a:buNone/>
              <a:defRPr/>
            </a:pPr>
            <a:r>
              <a:rPr lang="en-US" altLang="zh-CN" dirty="0" smtClean="0">
                <a:solidFill>
                  <a:srgbClr val="000000"/>
                </a:solidFill>
              </a:rPr>
              <a:t>              =</a:t>
            </a:r>
            <a:r>
              <a:rPr lang="zh-CN" altLang="zh-CN" dirty="0">
                <a:solidFill>
                  <a:srgbClr val="000000"/>
                </a:solidFill>
              </a:rPr>
              <a:t>（</a:t>
            </a:r>
            <a:r>
              <a:rPr lang="en-US" altLang="zh-CN" dirty="0">
                <a:solidFill>
                  <a:srgbClr val="000000"/>
                </a:solidFill>
              </a:rPr>
              <a:t>11111011</a:t>
            </a:r>
            <a:r>
              <a:rPr lang="zh-CN" altLang="zh-CN" dirty="0">
                <a:solidFill>
                  <a:srgbClr val="000000"/>
                </a:solidFill>
              </a:rPr>
              <a:t>）</a:t>
            </a:r>
            <a:r>
              <a:rPr lang="zh-CN" altLang="zh-CN" baseline="-25000" dirty="0">
                <a:solidFill>
                  <a:srgbClr val="000000"/>
                </a:solidFill>
              </a:rPr>
              <a:t>补</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endParaRPr lang="en-US" altLang="zh-CN" kern="1200" dirty="0" smtClean="0">
              <a:solidFill>
                <a:srgbClr val="000000"/>
              </a:solidFill>
              <a:ea typeface="黑体" pitchFamily="49" charset="-122"/>
            </a:endParaRPr>
          </a:p>
          <a:p>
            <a:pPr marL="0" indent="0" eaLnBrk="1" hangingPunct="1">
              <a:buClr>
                <a:srgbClr val="DC5900"/>
              </a:buClr>
              <a:buFont typeface="Wingdings" pitchFamily="2" charset="2"/>
              <a:buNone/>
              <a:defRPr/>
            </a:pP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思考</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为什么在</a:t>
            </a:r>
            <a:r>
              <a:rPr lang="zh-CN" altLang="en-US" kern="1200" dirty="0">
                <a:solidFill>
                  <a:srgbClr val="000000"/>
                </a:solidFill>
                <a:ea typeface="黑体" pitchFamily="49" charset="-122"/>
              </a:rPr>
              <a:t>计算机中加减法运算都可统一用补码的加法运算</a:t>
            </a:r>
            <a:r>
              <a:rPr lang="zh-CN" altLang="en-US" kern="1200" dirty="0" smtClean="0">
                <a:solidFill>
                  <a:srgbClr val="000000"/>
                </a:solidFill>
                <a:ea typeface="黑体" pitchFamily="49" charset="-122"/>
              </a:rPr>
              <a:t>进行？</a:t>
            </a:r>
            <a:r>
              <a:rPr lang="en-US" altLang="zh-CN" kern="1200" dirty="0">
                <a:solidFill>
                  <a:srgbClr val="000000"/>
                </a:solidFill>
                <a:ea typeface="黑体" pitchFamily="49" charset="-122"/>
              </a:rPr>
              <a:t>	</a:t>
            </a:r>
            <a:endParaRPr lang="en-US" altLang="zh-CN" kern="1200" dirty="0" smtClean="0">
              <a:solidFill>
                <a:srgbClr val="000000"/>
              </a:solidFill>
              <a:ea typeface="黑体" pitchFamily="49" charset="-122"/>
            </a:endParaRPr>
          </a:p>
        </p:txBody>
      </p:sp>
      <p:sp>
        <p:nvSpPr>
          <p:cNvPr id="68611"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8612"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8613"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8614"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8615"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8616"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C39DA6B0-14D5-437A-B816-70923ECF3C2A}" type="slidenum">
              <a:rPr lang="en-US" altLang="zh-CN">
                <a:solidFill>
                  <a:srgbClr val="007A77"/>
                </a:solidFill>
              </a:rPr>
              <a:pPr algn="r">
                <a:defRPr/>
              </a:pPr>
              <a:t>16</a:t>
            </a:fld>
            <a:endParaRPr lang="en-US" altLang="zh-CN">
              <a:solidFill>
                <a:srgbClr val="007A77"/>
              </a:solidFill>
            </a:endParaRPr>
          </a:p>
        </p:txBody>
      </p:sp>
      <p:sp>
        <p:nvSpPr>
          <p:cNvPr id="17" name="左箭头 16">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8620"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636387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一：认识编码</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编码：用</a:t>
            </a:r>
            <a:r>
              <a:rPr lang="zh-CN" altLang="en-US" kern="1200" dirty="0">
                <a:solidFill>
                  <a:srgbClr val="000000"/>
                </a:solidFill>
                <a:ea typeface="黑体" pitchFamily="49" charset="-122"/>
              </a:rPr>
              <a:t>数字、字母、文字按规定的方法来代表特定的</a:t>
            </a:r>
            <a:r>
              <a:rPr lang="zh-CN" altLang="en-US" kern="1200" dirty="0" smtClean="0">
                <a:solidFill>
                  <a:srgbClr val="000000"/>
                </a:solidFill>
                <a:ea typeface="黑体" pitchFamily="49" charset="-122"/>
              </a:rPr>
              <a:t>信息。</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计算机编码就是用二进制数对数据进行编码。</a:t>
            </a:r>
            <a:endParaRPr lang="en-US" altLang="zh-CN" kern="1200" dirty="0" smtClean="0">
              <a:solidFill>
                <a:srgbClr val="000000"/>
              </a:solidFill>
              <a:ea typeface="黑体" pitchFamily="49" charset="-122"/>
            </a:endParaRPr>
          </a:p>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二：了解</a:t>
            </a:r>
            <a:r>
              <a:rPr lang="en-US" altLang="zh-CN" kern="1200" dirty="0" smtClean="0">
                <a:solidFill>
                  <a:srgbClr val="000000"/>
                </a:solidFill>
                <a:ea typeface="黑体" pitchFamily="49" charset="-122"/>
              </a:rPr>
              <a:t>BCD</a:t>
            </a:r>
            <a:r>
              <a:rPr lang="zh-CN" altLang="en-US" kern="1200" dirty="0" smtClean="0">
                <a:solidFill>
                  <a:srgbClr val="000000"/>
                </a:solidFill>
                <a:ea typeface="黑体" pitchFamily="49" charset="-122"/>
              </a:rPr>
              <a:t>码（二</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十进制编码）</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将十进制数变换为二进制数的编码统称为</a:t>
            </a:r>
            <a:r>
              <a:rPr lang="en-US" altLang="zh-CN" kern="1200" dirty="0">
                <a:solidFill>
                  <a:srgbClr val="000000"/>
                </a:solidFill>
                <a:ea typeface="黑体" pitchFamily="49" charset="-122"/>
              </a:rPr>
              <a:t>BCD</a:t>
            </a:r>
            <a:r>
              <a:rPr lang="zh-CN" altLang="en-US" kern="1200" dirty="0">
                <a:solidFill>
                  <a:srgbClr val="000000"/>
                </a:solidFill>
                <a:ea typeface="黑体" pitchFamily="49" charset="-122"/>
              </a:rPr>
              <a:t>码</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en-US" altLang="zh-CN" kern="1200" dirty="0">
                <a:solidFill>
                  <a:srgbClr val="000000"/>
                </a:solidFill>
                <a:ea typeface="黑体" pitchFamily="49" charset="-122"/>
              </a:rPr>
              <a:t>【</a:t>
            </a:r>
            <a:r>
              <a:rPr lang="zh-CN" altLang="en-US" kern="1200" dirty="0">
                <a:solidFill>
                  <a:srgbClr val="000000"/>
                </a:solidFill>
                <a:ea typeface="黑体" pitchFamily="49" charset="-122"/>
              </a:rPr>
              <a:t>例</a:t>
            </a:r>
            <a:r>
              <a:rPr lang="en-US" altLang="zh-CN" kern="1200" dirty="0">
                <a:solidFill>
                  <a:srgbClr val="000000"/>
                </a:solidFill>
                <a:ea typeface="黑体" pitchFamily="49" charset="-122"/>
              </a:rPr>
              <a:t>1­11】</a:t>
            </a:r>
            <a:r>
              <a:rPr lang="zh-CN" altLang="en-US" kern="1200" dirty="0">
                <a:solidFill>
                  <a:srgbClr val="000000"/>
                </a:solidFill>
                <a:ea typeface="黑体" pitchFamily="49" charset="-122"/>
              </a:rPr>
              <a:t>将十进制数</a:t>
            </a:r>
            <a:r>
              <a:rPr lang="en-US" altLang="zh-CN" kern="1200" dirty="0">
                <a:solidFill>
                  <a:srgbClr val="000000"/>
                </a:solidFill>
                <a:ea typeface="黑体" pitchFamily="49" charset="-122"/>
              </a:rPr>
              <a:t>75.4</a:t>
            </a:r>
            <a:r>
              <a:rPr lang="zh-CN" altLang="en-US" kern="1200" dirty="0">
                <a:solidFill>
                  <a:srgbClr val="000000"/>
                </a:solidFill>
                <a:ea typeface="黑体" pitchFamily="49" charset="-122"/>
              </a:rPr>
              <a:t>转换为</a:t>
            </a:r>
            <a:r>
              <a:rPr lang="en-US" altLang="zh-CN" kern="1200" dirty="0">
                <a:solidFill>
                  <a:srgbClr val="000000"/>
                </a:solidFill>
                <a:ea typeface="黑体" pitchFamily="49" charset="-122"/>
              </a:rPr>
              <a:t>BCD</a:t>
            </a:r>
            <a:r>
              <a:rPr lang="zh-CN" altLang="en-US" kern="1200" dirty="0" smtClean="0">
                <a:solidFill>
                  <a:srgbClr val="000000"/>
                </a:solidFill>
                <a:ea typeface="黑体" pitchFamily="49" charset="-122"/>
              </a:rPr>
              <a:t>码。</a:t>
            </a:r>
            <a:endParaRPr lang="en-US" altLang="zh-CN" kern="1200" dirty="0" smtClean="0">
              <a:solidFill>
                <a:srgbClr val="000000"/>
              </a:solidFill>
              <a:ea typeface="黑体" pitchFamily="49" charset="-122"/>
            </a:endParaRPr>
          </a:p>
          <a:p>
            <a:pPr marL="457200" lvl="1" indent="0" eaLnBrk="1" hangingPunct="1">
              <a:buClr>
                <a:srgbClr val="DC5900"/>
              </a:buClr>
              <a:buFont typeface="Wingdings" pitchFamily="2" charset="2"/>
              <a:buNone/>
              <a:defRPr/>
            </a:pPr>
            <a:r>
              <a:rPr lang="zh-CN" altLang="en-US" kern="1200" dirty="0">
                <a:solidFill>
                  <a:srgbClr val="000000"/>
                </a:solidFill>
                <a:ea typeface="黑体" pitchFamily="49" charset="-122"/>
              </a:rPr>
              <a:t>十进制：  </a:t>
            </a:r>
            <a:r>
              <a:rPr lang="en-US" altLang="zh-CN" kern="1200" dirty="0">
                <a:solidFill>
                  <a:srgbClr val="000000"/>
                </a:solidFill>
                <a:ea typeface="黑体" pitchFamily="49" charset="-122"/>
              </a:rPr>
              <a:t>7     5   .    4  </a:t>
            </a:r>
          </a:p>
          <a:p>
            <a:pPr marL="457200" lvl="1" indent="0" eaLnBrk="1" hangingPunct="1">
              <a:buClr>
                <a:srgbClr val="DC5900"/>
              </a:buClr>
              <a:buFont typeface="Wingdings" pitchFamily="2" charset="2"/>
              <a:buNone/>
              <a:defRPr/>
            </a:pPr>
            <a:r>
              <a:rPr lang="en-US" altLang="zh-CN" kern="1200" dirty="0">
                <a:solidFill>
                  <a:srgbClr val="000000"/>
                </a:solidFill>
                <a:ea typeface="黑体" pitchFamily="49" charset="-122"/>
              </a:rPr>
              <a:t>BCD</a:t>
            </a:r>
            <a:r>
              <a:rPr lang="zh-CN" altLang="en-US" kern="1200" dirty="0">
                <a:solidFill>
                  <a:srgbClr val="000000"/>
                </a:solidFill>
                <a:ea typeface="黑体" pitchFamily="49" charset="-122"/>
              </a:rPr>
              <a:t>码：</a:t>
            </a:r>
            <a:r>
              <a:rPr lang="en-US" altLang="zh-CN" kern="1200" dirty="0">
                <a:solidFill>
                  <a:srgbClr val="000000"/>
                </a:solidFill>
                <a:ea typeface="黑体" pitchFamily="49" charset="-122"/>
              </a:rPr>
              <a:t>0111</a:t>
            </a:r>
            <a:r>
              <a:rPr lang="zh-CN" altLang="en-US" kern="1200" dirty="0">
                <a:solidFill>
                  <a:srgbClr val="000000"/>
                </a:solidFill>
                <a:ea typeface="黑体" pitchFamily="49" charset="-122"/>
              </a:rPr>
              <a:t>　</a:t>
            </a:r>
            <a:r>
              <a:rPr lang="en-US" altLang="zh-CN" kern="1200" dirty="0">
                <a:solidFill>
                  <a:srgbClr val="000000"/>
                </a:solidFill>
                <a:ea typeface="黑体" pitchFamily="49" charset="-122"/>
              </a:rPr>
              <a:t>0101  .  0100</a:t>
            </a:r>
          </a:p>
          <a:p>
            <a:pPr lvl="1" eaLnBrk="1" hangingPunct="1">
              <a:buClr>
                <a:srgbClr val="DC5900"/>
              </a:buClr>
              <a:buFont typeface="Wingdings" pitchFamily="2" charset="2"/>
              <a:buChar char="l"/>
              <a:defRPr/>
            </a:pPr>
            <a:endParaRPr lang="en-US" altLang="zh-CN" kern="1200" dirty="0" smtClean="0">
              <a:solidFill>
                <a:srgbClr val="000000"/>
              </a:solidFill>
              <a:ea typeface="黑体" pitchFamily="49" charset="-122"/>
            </a:endParaRPr>
          </a:p>
        </p:txBody>
      </p:sp>
      <p:sp>
        <p:nvSpPr>
          <p:cNvPr id="69635"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9636"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9637"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9638"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9639"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9640"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36067762-9449-4435-8584-4E8A8AD3098C}" type="slidenum">
              <a:rPr lang="en-US" altLang="zh-CN">
                <a:solidFill>
                  <a:srgbClr val="007A77"/>
                </a:solidFill>
              </a:rPr>
              <a:pPr algn="r">
                <a:defRPr/>
              </a:pPr>
              <a:t>17</a:t>
            </a:fld>
            <a:endParaRPr lang="en-US" altLang="zh-CN">
              <a:solidFill>
                <a:srgbClr val="007A77"/>
              </a:solidFill>
            </a:endParaRPr>
          </a:p>
        </p:txBody>
      </p:sp>
      <p:sp>
        <p:nvSpPr>
          <p:cNvPr id="14" name="右箭头 13">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9644"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581952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0">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8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三：非数值信息的编码</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en-US" altLang="zh-CN" kern="1200" dirty="0" smtClean="0">
                <a:solidFill>
                  <a:srgbClr val="000000"/>
                </a:solidFill>
                <a:ea typeface="黑体" pitchFamily="49" charset="-122"/>
              </a:rPr>
              <a:t>7</a:t>
            </a:r>
            <a:r>
              <a:rPr lang="zh-CN" altLang="en-US" kern="1200" dirty="0" smtClean="0">
                <a:solidFill>
                  <a:srgbClr val="000000"/>
                </a:solidFill>
                <a:ea typeface="黑体" pitchFamily="49" charset="-122"/>
              </a:rPr>
              <a:t>位</a:t>
            </a:r>
            <a:r>
              <a:rPr lang="en-US" altLang="zh-CN" kern="1200" dirty="0" smtClean="0">
                <a:solidFill>
                  <a:srgbClr val="000000"/>
                </a:solidFill>
                <a:ea typeface="黑体" pitchFamily="49" charset="-122"/>
              </a:rPr>
              <a:t>ASCII</a:t>
            </a:r>
            <a:r>
              <a:rPr lang="zh-CN" altLang="en-US" kern="1200" dirty="0">
                <a:solidFill>
                  <a:srgbClr val="000000"/>
                </a:solidFill>
                <a:ea typeface="黑体" pitchFamily="49" charset="-122"/>
              </a:rPr>
              <a:t>码</a:t>
            </a:r>
            <a:r>
              <a:rPr lang="en-US" altLang="zh-CN" kern="1200" dirty="0" smtClean="0">
                <a:solidFill>
                  <a:srgbClr val="000000"/>
                </a:solidFill>
                <a:ea typeface="黑体" pitchFamily="49" charset="-122"/>
              </a:rPr>
              <a:t>(</a:t>
            </a:r>
            <a:r>
              <a:rPr lang="zh-CN" altLang="en-US" kern="1200" dirty="0" smtClean="0">
                <a:solidFill>
                  <a:srgbClr val="000000"/>
                </a:solidFill>
                <a:ea typeface="黑体" pitchFamily="49" charset="-122"/>
              </a:rPr>
              <a:t>美国</a:t>
            </a:r>
            <a:r>
              <a:rPr lang="zh-CN" altLang="en-US" kern="1200" dirty="0">
                <a:solidFill>
                  <a:srgbClr val="000000"/>
                </a:solidFill>
                <a:ea typeface="黑体" pitchFamily="49" charset="-122"/>
              </a:rPr>
              <a:t>标准信息交换码</a:t>
            </a:r>
            <a:r>
              <a:rPr lang="en-US" altLang="zh-CN" kern="1200" dirty="0">
                <a:solidFill>
                  <a:srgbClr val="000000"/>
                </a:solidFill>
                <a:ea typeface="黑体" pitchFamily="49" charset="-122"/>
              </a:rPr>
              <a:t>)</a:t>
            </a:r>
            <a:r>
              <a:rPr lang="zh-CN" altLang="en-US" kern="1200" dirty="0" smtClean="0">
                <a:solidFill>
                  <a:srgbClr val="000000"/>
                </a:solidFill>
                <a:ea typeface="黑体" pitchFamily="49" charset="-122"/>
              </a:rPr>
              <a:t>，是</a:t>
            </a:r>
            <a:r>
              <a:rPr lang="zh-CN" altLang="en-US" kern="1200" dirty="0">
                <a:solidFill>
                  <a:srgbClr val="000000"/>
                </a:solidFill>
                <a:ea typeface="黑体" pitchFamily="49" charset="-122"/>
              </a:rPr>
              <a:t>目前微机中普遍采用</a:t>
            </a:r>
            <a:r>
              <a:rPr lang="zh-CN" altLang="en-US" kern="1200" dirty="0" smtClean="0">
                <a:solidFill>
                  <a:srgbClr val="000000"/>
                </a:solidFill>
                <a:ea typeface="黑体" pitchFamily="49" charset="-122"/>
              </a:rPr>
              <a:t>的字符编码。</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汉字</a:t>
            </a:r>
            <a:r>
              <a:rPr lang="zh-CN" altLang="en-US" kern="1200" dirty="0" smtClean="0">
                <a:solidFill>
                  <a:srgbClr val="000000"/>
                </a:solidFill>
                <a:ea typeface="黑体" pitchFamily="49" charset="-122"/>
              </a:rPr>
              <a:t>有输入</a:t>
            </a:r>
            <a:r>
              <a:rPr lang="zh-CN" altLang="en-US" kern="1200" dirty="0">
                <a:solidFill>
                  <a:srgbClr val="000000"/>
                </a:solidFill>
                <a:ea typeface="黑体" pitchFamily="49" charset="-122"/>
              </a:rPr>
              <a:t>码、国标码、机内码和字</a:t>
            </a:r>
            <a:r>
              <a:rPr lang="zh-CN" altLang="en-US" kern="1200" dirty="0" smtClean="0">
                <a:solidFill>
                  <a:srgbClr val="000000"/>
                </a:solidFill>
                <a:ea typeface="黑体" pitchFamily="49" charset="-122"/>
              </a:rPr>
              <a:t>形码等多种编码</a:t>
            </a:r>
            <a:r>
              <a:rPr lang="zh-CN" altLang="en-US" kern="1200" dirty="0">
                <a:solidFill>
                  <a:srgbClr val="000000"/>
                </a:solidFill>
                <a:ea typeface="黑体" pitchFamily="49" charset="-122"/>
              </a:rPr>
              <a:t>形式</a:t>
            </a:r>
            <a:r>
              <a:rPr lang="zh-CN" altLang="en-US" kern="1200" dirty="0" smtClean="0">
                <a:solidFill>
                  <a:srgbClr val="000000"/>
                </a:solidFill>
                <a:ea typeface="黑体" pitchFamily="49" charset="-122"/>
              </a:rPr>
              <a:t>，解决汉字的输入、存储及输出的问题。</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其它信息的编码。</a:t>
            </a:r>
            <a:endParaRPr lang="en-US" altLang="zh-CN" kern="1200" dirty="0" smtClean="0">
              <a:solidFill>
                <a:srgbClr val="000000"/>
              </a:solidFill>
              <a:ea typeface="黑体" pitchFamily="49" charset="-122"/>
            </a:endParaRPr>
          </a:p>
        </p:txBody>
      </p:sp>
      <p:sp>
        <p:nvSpPr>
          <p:cNvPr id="70659"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70660"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70661"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0662"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0663"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0664"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56724FF1-8C59-4A35-80A5-AF4C72B80220}" type="slidenum">
              <a:rPr lang="en-US" altLang="zh-CN">
                <a:solidFill>
                  <a:srgbClr val="007A77"/>
                </a:solidFill>
              </a:rPr>
              <a:pPr algn="r">
                <a:defRPr/>
              </a:pPr>
              <a:t>18</a:t>
            </a:fld>
            <a:endParaRPr lang="en-US" altLang="zh-CN">
              <a:solidFill>
                <a:srgbClr val="007A77"/>
              </a:solidFill>
            </a:endParaRPr>
          </a:p>
        </p:txBody>
      </p:sp>
      <p:sp>
        <p:nvSpPr>
          <p:cNvPr id="16" name="左箭头 15">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0668"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873834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一：了解计算与计算科学</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科学（</a:t>
            </a:r>
            <a:r>
              <a:rPr lang="en-US" altLang="zh-CN" kern="1200" dirty="0">
                <a:solidFill>
                  <a:srgbClr val="000000"/>
                </a:solidFill>
                <a:ea typeface="黑体" pitchFamily="49" charset="-122"/>
              </a:rPr>
              <a:t>Science</a:t>
            </a:r>
            <a:r>
              <a:rPr lang="zh-CN" altLang="en-US" kern="1200" dirty="0">
                <a:solidFill>
                  <a:srgbClr val="000000"/>
                </a:solidFill>
                <a:ea typeface="黑体" pitchFamily="49" charset="-122"/>
              </a:rPr>
              <a:t>）是反映现实世界中各种现象及其客观规律的知识体系</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计算是</a:t>
            </a:r>
            <a:r>
              <a:rPr lang="zh-CN" altLang="en-US" kern="1200" dirty="0">
                <a:solidFill>
                  <a:srgbClr val="000000"/>
                </a:solidFill>
                <a:ea typeface="黑体" pitchFamily="49" charset="-122"/>
              </a:rPr>
              <a:t>对信息的变换，是某个系统完成了一次从输入到输出的变换</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（从</a:t>
            </a:r>
            <a:r>
              <a:rPr lang="zh-CN" altLang="en-US" kern="1200" dirty="0">
                <a:solidFill>
                  <a:srgbClr val="000000"/>
                </a:solidFill>
                <a:ea typeface="黑体" pitchFamily="49" charset="-122"/>
              </a:rPr>
              <a:t>计算机的</a:t>
            </a:r>
            <a:r>
              <a:rPr lang="zh-CN" altLang="en-US" kern="1200" dirty="0" smtClean="0">
                <a:solidFill>
                  <a:srgbClr val="000000"/>
                </a:solidFill>
                <a:ea typeface="黑体" pitchFamily="49" charset="-122"/>
              </a:rPr>
              <a:t>角度）计算科学是</a:t>
            </a:r>
            <a:r>
              <a:rPr lang="zh-CN" altLang="en-US" kern="1200" dirty="0">
                <a:solidFill>
                  <a:srgbClr val="000000"/>
                </a:solidFill>
                <a:ea typeface="黑体" pitchFamily="49" charset="-122"/>
              </a:rPr>
              <a:t>应用高性能计算能力预测和了解客观世界物质运动或复杂现象演化规律的科学，它包括数值模拟、工程仿真、高效计算机系统和应用软件等</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p:txBody>
      </p:sp>
      <p:sp>
        <p:nvSpPr>
          <p:cNvPr id="71683"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71684"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71685"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1686"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1687"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1688"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AB894EC8-9B62-410B-8367-47E4FD391EDD}" type="slidenum">
              <a:rPr lang="en-US" altLang="zh-CN">
                <a:solidFill>
                  <a:srgbClr val="007A77"/>
                </a:solidFill>
              </a:rPr>
              <a:pPr algn="r">
                <a:defRPr/>
              </a:pPr>
              <a:t>19</a:t>
            </a:fld>
            <a:endParaRPr lang="en-US" altLang="zh-CN">
              <a:solidFill>
                <a:srgbClr val="007A77"/>
              </a:solidFill>
            </a:endParaRPr>
          </a:p>
        </p:txBody>
      </p:sp>
      <p:sp>
        <p:nvSpPr>
          <p:cNvPr id="14" name="右箭头 13">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1692"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507521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325937"/>
          </a:xfrm>
        </p:spPr>
        <p:txBody>
          <a:bodyPr/>
          <a:lstStyle/>
          <a:p>
            <a:pPr marL="0" indent="0" eaLnBrk="1" hangingPunct="1">
              <a:buClr>
                <a:srgbClr val="DC5900"/>
              </a:buClr>
              <a:buFont typeface="Wingdings" pitchFamily="2" charset="2"/>
              <a:buNone/>
              <a:defRPr/>
            </a:pPr>
            <a:r>
              <a:rPr lang="zh-CN" altLang="en-US" sz="3600" kern="1200" dirty="0" smtClean="0">
                <a:solidFill>
                  <a:srgbClr val="000000"/>
                </a:solidFill>
                <a:ea typeface="黑体" pitchFamily="49" charset="-122"/>
              </a:rPr>
              <a:t>教学要求：</a:t>
            </a:r>
          </a:p>
          <a:p>
            <a:pPr marL="457200" lvl="1" indent="0" eaLnBrk="1" hangingPunct="1">
              <a:buClr>
                <a:srgbClr val="A50021"/>
              </a:buClr>
              <a:buSzTx/>
              <a:buFont typeface="Wingdings" pitchFamily="2" charset="2"/>
              <a:buChar char="l"/>
              <a:defRPr/>
            </a:pPr>
            <a:r>
              <a:rPr lang="zh-CN" altLang="en-US" kern="1200" dirty="0">
                <a:solidFill>
                  <a:srgbClr val="000000"/>
                </a:solidFill>
                <a:latin typeface="黑体" pitchFamily="49" charset="-122"/>
                <a:ea typeface="黑体" pitchFamily="49" charset="-122"/>
                <a:cs typeface="+mn-cs"/>
              </a:rPr>
              <a:t>清楚</a:t>
            </a:r>
            <a:r>
              <a:rPr lang="zh-CN" altLang="en-US" kern="1200" dirty="0" smtClean="0">
                <a:solidFill>
                  <a:srgbClr val="000000"/>
                </a:solidFill>
                <a:latin typeface="黑体" pitchFamily="49" charset="-122"/>
                <a:ea typeface="黑体" pitchFamily="49" charset="-122"/>
                <a:cs typeface="+mn-cs"/>
              </a:rPr>
              <a:t>掌握计算机基本知识与应用技能，是信息社会公民生存和发展必要条件。</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什么是计算机？</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计算机能为我们做什么？</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计算机是如何工作的？</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什么是计算思维？计算思维对我们有何用处？ </a:t>
            </a:r>
          </a:p>
          <a:p>
            <a:pPr marL="457200" lvl="1" indent="0" eaLnBrk="1" hangingPunct="1">
              <a:buClr>
                <a:srgbClr val="A50021"/>
              </a:buClr>
              <a:buSzTx/>
              <a:buFont typeface="Wingdings" pitchFamily="2" charset="2"/>
              <a:buChar char="l"/>
              <a:defRPr/>
            </a:pPr>
            <a:r>
              <a:rPr lang="en-US" altLang="zh-CN" kern="1200" dirty="0" smtClean="0">
                <a:solidFill>
                  <a:srgbClr val="000000"/>
                </a:solidFill>
                <a:latin typeface="黑体" pitchFamily="49" charset="-122"/>
                <a:ea typeface="黑体" pitchFamily="49" charset="-122"/>
                <a:cs typeface="+mn-cs"/>
              </a:rPr>
              <a:t>……</a:t>
            </a:r>
            <a:endParaRPr lang="en-US" altLang="zh-CN" kern="1200" dirty="0">
              <a:solidFill>
                <a:srgbClr val="000000"/>
              </a:solidFill>
              <a:cs typeface="+mn-cs"/>
            </a:endParaRPr>
          </a:p>
        </p:txBody>
      </p:sp>
      <p:sp>
        <p:nvSpPr>
          <p:cNvPr id="54275"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4276"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4277"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4278"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4279"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4280"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54281"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49156B4F-3E9F-490B-8F00-4C25B8AE04DE}" type="slidenum">
              <a:rPr lang="en-US" altLang="zh-CN">
                <a:solidFill>
                  <a:srgbClr val="007A77"/>
                </a:solidFill>
              </a:rPr>
              <a:pPr algn="r">
                <a:defRPr/>
              </a:pPr>
              <a:t>2</a:t>
            </a:fld>
            <a:endParaRPr lang="en-US" altLang="zh-CN">
              <a:solidFill>
                <a:srgbClr val="007A77"/>
              </a:solidFill>
            </a:endParaRPr>
          </a:p>
        </p:txBody>
      </p:sp>
    </p:spTree>
    <p:extLst>
      <p:ext uri="{BB962C8B-B14F-4D97-AF65-F5344CB8AC3E}">
        <p14:creationId xmlns:p14="http://schemas.microsoft.com/office/powerpoint/2010/main" val="2758139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二：了解计算思维</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思维（</a:t>
            </a:r>
            <a:r>
              <a:rPr lang="en-US" altLang="zh-CN" kern="1200" dirty="0">
                <a:solidFill>
                  <a:srgbClr val="000000"/>
                </a:solidFill>
                <a:ea typeface="黑体" pitchFamily="49" charset="-122"/>
              </a:rPr>
              <a:t>Thinking</a:t>
            </a:r>
            <a:r>
              <a:rPr lang="zh-CN" altLang="en-US" kern="1200" dirty="0">
                <a:solidFill>
                  <a:srgbClr val="000000"/>
                </a:solidFill>
                <a:ea typeface="黑体" pitchFamily="49" charset="-122"/>
              </a:rPr>
              <a:t>）作为一种心理现象，是认识世界的一种高级反映形式</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思维也是一种广义的计算，它是思维主体处理信息及意识的活动</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科学思维可分为理论思维、实验思维和计算思维三种。这三种思维分别对应于理论科学、实验科学和计算科学。</a:t>
            </a:r>
            <a:endParaRPr lang="en-US" altLang="zh-CN" kern="1200" dirty="0" smtClean="0">
              <a:solidFill>
                <a:srgbClr val="000000"/>
              </a:solidFill>
              <a:ea typeface="黑体" pitchFamily="49" charset="-122"/>
            </a:endParaRPr>
          </a:p>
        </p:txBody>
      </p:sp>
      <p:sp>
        <p:nvSpPr>
          <p:cNvPr id="72707"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72708"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72709"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2710"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2711"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2712"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18931D75-12C2-4D33-95C4-ECBF068E3685}" type="slidenum">
              <a:rPr lang="en-US" altLang="zh-CN">
                <a:solidFill>
                  <a:srgbClr val="007A77"/>
                </a:solidFill>
              </a:rPr>
              <a:pPr algn="r">
                <a:defRPr/>
              </a:pPr>
              <a:t>20</a:t>
            </a:fld>
            <a:endParaRPr lang="en-US" altLang="zh-CN">
              <a:solidFill>
                <a:srgbClr val="007A77"/>
              </a:solidFill>
            </a:endParaRPr>
          </a:p>
        </p:txBody>
      </p:sp>
      <p:sp>
        <p:nvSpPr>
          <p:cNvPr id="16" name="左箭头 15">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271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3175190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rrowheads="1"/>
          </p:cNvSpPr>
          <p:nvPr>
            <p:ph type="title"/>
          </p:nvPr>
        </p:nvSpPr>
        <p:spPr/>
        <p:txBody>
          <a:bodyPr/>
          <a:lstStyle/>
          <a:p>
            <a:pPr eaLnBrk="1" hangingPunct="1"/>
            <a:endParaRPr lang="zh-CN" altLang="zh-CN" smtClean="0"/>
          </a:p>
        </p:txBody>
      </p:sp>
      <p:sp>
        <p:nvSpPr>
          <p:cNvPr id="24580"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defRPr/>
            </a:pPr>
            <a:r>
              <a:rPr lang="en-US" altLang="zh-CN" sz="2800" dirty="0" smtClean="0">
                <a:solidFill>
                  <a:srgbClr val="000000"/>
                </a:solidFill>
                <a:latin typeface="黑体" pitchFamily="49" charset="-122"/>
                <a:ea typeface="黑体" pitchFamily="49" charset="-122"/>
              </a:rPr>
              <a:t>    </a:t>
            </a:r>
            <a:r>
              <a:rPr lang="zh-CN" altLang="en-US" sz="2800" dirty="0" smtClean="0">
                <a:solidFill>
                  <a:srgbClr val="000000"/>
                </a:solidFill>
                <a:latin typeface="黑体" pitchFamily="49" charset="-122"/>
                <a:ea typeface="黑体" pitchFamily="49" charset="-122"/>
              </a:rPr>
              <a:t>计算机启动后执行的第一个程序就是操作系统，它负责管理和协调计算机各部分资源。没有操作系统，我们是不使用计算机的。</a:t>
            </a:r>
            <a:endParaRPr lang="en-US" altLang="zh-CN" sz="2800" dirty="0" smtClean="0">
              <a:solidFill>
                <a:srgbClr val="000000"/>
              </a:solidFill>
              <a:latin typeface="黑体" pitchFamily="49" charset="-122"/>
              <a:ea typeface="黑体" pitchFamily="49" charset="-122"/>
            </a:endParaRPr>
          </a:p>
          <a:p>
            <a:pPr marL="0" indent="0" eaLnBrk="1" hangingPunct="1">
              <a:lnSpc>
                <a:spcPct val="90000"/>
              </a:lnSpc>
              <a:buFont typeface="Wingdings" pitchFamily="2" charset="2"/>
              <a:buNone/>
              <a:defRPr/>
            </a:pPr>
            <a:r>
              <a:rPr lang="zh-CN" altLang="en-US" sz="2800" dirty="0" smtClean="0">
                <a:solidFill>
                  <a:srgbClr val="000000"/>
                </a:solidFill>
                <a:latin typeface="黑体" pitchFamily="49" charset="-122"/>
                <a:ea typeface="黑体" pitchFamily="49" charset="-122"/>
              </a:rPr>
              <a:t>  </a:t>
            </a:r>
            <a:endParaRPr lang="en-US" altLang="zh-CN" sz="2800" dirty="0" smtClean="0">
              <a:solidFill>
                <a:srgbClr val="000000"/>
              </a:solidFill>
              <a:latin typeface="黑体" pitchFamily="49" charset="-122"/>
              <a:ea typeface="黑体" pitchFamily="49" charset="-122"/>
            </a:endParaRPr>
          </a:p>
          <a:p>
            <a:pPr marL="0" indent="0" eaLnBrk="1" hangingPunct="1">
              <a:lnSpc>
                <a:spcPct val="90000"/>
              </a:lnSpc>
              <a:buFont typeface="Wingdings" pitchFamily="2" charset="2"/>
              <a:buNone/>
              <a:defRPr/>
            </a:pPr>
            <a:r>
              <a:rPr lang="zh-CN" altLang="en-US" sz="2800" dirty="0" smtClean="0">
                <a:solidFill>
                  <a:srgbClr val="000000"/>
                </a:solidFill>
                <a:latin typeface="黑体" pitchFamily="49" charset="-122"/>
                <a:ea typeface="黑体" pitchFamily="49" charset="-122"/>
              </a:rPr>
              <a:t>教学要求</a:t>
            </a:r>
            <a:r>
              <a:rPr lang="en-US" altLang="zh-CN" sz="2800" dirty="0" smtClean="0">
                <a:solidFill>
                  <a:srgbClr val="000000"/>
                </a:solidFill>
                <a:latin typeface="黑体" pitchFamily="49" charset="-122"/>
                <a:ea typeface="黑体" pitchFamily="49" charset="-122"/>
              </a:rPr>
              <a:t>:</a:t>
            </a:r>
            <a:endParaRPr lang="zh-CN" altLang="en-US" sz="2800" dirty="0">
              <a:solidFill>
                <a:srgbClr val="000000"/>
              </a:solidFill>
              <a:latin typeface="黑体" pitchFamily="49" charset="-122"/>
              <a:ea typeface="黑体" pitchFamily="49" charset="-122"/>
            </a:endParaRPr>
          </a:p>
          <a:p>
            <a:pPr eaLnBrk="1" hangingPunct="1">
              <a:lnSpc>
                <a:spcPct val="90000"/>
              </a:lnSpc>
              <a:buFont typeface="Wingdings" pitchFamily="2" charset="2"/>
              <a:buChar char="l"/>
              <a:defRPr/>
            </a:pPr>
            <a:r>
              <a:rPr lang="zh-CN" altLang="en-US" sz="2800" dirty="0" smtClean="0">
                <a:solidFill>
                  <a:srgbClr val="000000"/>
                </a:solidFill>
                <a:latin typeface="黑体" pitchFamily="49" charset="-122"/>
                <a:ea typeface="黑体" pitchFamily="49" charset="-122"/>
              </a:rPr>
              <a:t>什么是操作系统？</a:t>
            </a:r>
          </a:p>
          <a:p>
            <a:pPr eaLnBrk="1" hangingPunct="1">
              <a:lnSpc>
                <a:spcPct val="90000"/>
              </a:lnSpc>
              <a:buFont typeface="Wingdings" pitchFamily="2" charset="2"/>
              <a:buChar char="l"/>
              <a:defRPr/>
            </a:pPr>
            <a:r>
              <a:rPr lang="zh-CN" altLang="en-US" sz="2800" dirty="0" smtClean="0">
                <a:solidFill>
                  <a:srgbClr val="000000"/>
                </a:solidFill>
                <a:latin typeface="黑体" pitchFamily="49" charset="-122"/>
                <a:ea typeface="黑体" pitchFamily="49" charset="-122"/>
              </a:rPr>
              <a:t>为什么要用操作系统？</a:t>
            </a:r>
          </a:p>
          <a:p>
            <a:pPr eaLnBrk="1" hangingPunct="1">
              <a:lnSpc>
                <a:spcPct val="90000"/>
              </a:lnSpc>
              <a:buFont typeface="Wingdings" pitchFamily="2" charset="2"/>
              <a:buChar char="l"/>
              <a:defRPr/>
            </a:pPr>
            <a:r>
              <a:rPr lang="zh-CN" altLang="en-US" sz="2800" dirty="0" smtClean="0">
                <a:solidFill>
                  <a:srgbClr val="000000"/>
                </a:solidFill>
                <a:latin typeface="黑体" pitchFamily="49" charset="-122"/>
                <a:ea typeface="黑体" pitchFamily="49" charset="-122"/>
              </a:rPr>
              <a:t>操作系统有哪些基本功能？</a:t>
            </a:r>
          </a:p>
          <a:p>
            <a:pPr eaLnBrk="1" hangingPunct="1">
              <a:lnSpc>
                <a:spcPct val="90000"/>
              </a:lnSpc>
              <a:buFont typeface="Wingdings" pitchFamily="2" charset="2"/>
              <a:buChar char="l"/>
              <a:defRPr/>
            </a:pPr>
            <a:r>
              <a:rPr lang="zh-CN" altLang="en-US" sz="2800" dirty="0" smtClean="0">
                <a:solidFill>
                  <a:srgbClr val="000000"/>
                </a:solidFill>
                <a:latin typeface="黑体" pitchFamily="49" charset="-122"/>
                <a:ea typeface="黑体" pitchFamily="49" charset="-122"/>
              </a:rPr>
              <a:t>如何使用操作系统？</a:t>
            </a:r>
          </a:p>
        </p:txBody>
      </p:sp>
      <p:sp>
        <p:nvSpPr>
          <p:cNvPr id="73731"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3732"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3733"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3734"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3735"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3736"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76A89C4C-1353-4D84-BE42-5918E144CA3B}" type="slidenum">
              <a:rPr lang="en-US" altLang="zh-CN">
                <a:solidFill>
                  <a:srgbClr val="007A77"/>
                </a:solidFill>
              </a:rPr>
              <a:pPr algn="r">
                <a:defRPr/>
              </a:pPr>
              <a:t>21</a:t>
            </a:fld>
            <a:endParaRPr lang="en-US" altLang="zh-CN">
              <a:solidFill>
                <a:srgbClr val="007A77"/>
              </a:solidFill>
            </a:endParaRPr>
          </a:p>
        </p:txBody>
      </p:sp>
      <p:sp>
        <p:nvSpPr>
          <p:cNvPr id="73739"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466851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rrowheads="1"/>
          </p:cNvSpPr>
          <p:nvPr>
            <p:ph type="title"/>
          </p:nvPr>
        </p:nvSpPr>
        <p:spPr/>
        <p:txBody>
          <a:bodyPr/>
          <a:lstStyle/>
          <a:p>
            <a:pPr eaLnBrk="1" hangingPunct="1"/>
            <a:endParaRPr lang="zh-CN" altLang="zh-CN" smtClean="0"/>
          </a:p>
        </p:txBody>
      </p:sp>
      <p:sp>
        <p:nvSpPr>
          <p:cNvPr id="74754"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4755"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4756"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4757"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4758"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0C54EDFC-3510-452E-B309-CD7E0A3846A5}" type="slidenum">
              <a:rPr lang="en-US" altLang="zh-CN">
                <a:solidFill>
                  <a:srgbClr val="007A77"/>
                </a:solidFill>
              </a:rPr>
              <a:pPr algn="r">
                <a:defRPr/>
              </a:pPr>
              <a:t>22</a:t>
            </a:fld>
            <a:endParaRPr lang="en-US" altLang="zh-CN">
              <a:solidFill>
                <a:srgbClr val="007A77"/>
              </a:solidFill>
            </a:endParaRPr>
          </a:p>
        </p:txBody>
      </p:sp>
      <p:grpSp>
        <p:nvGrpSpPr>
          <p:cNvPr id="74761" name="Group 33"/>
          <p:cNvGrpSpPr>
            <a:grpSpLocks/>
          </p:cNvGrpSpPr>
          <p:nvPr/>
        </p:nvGrpSpPr>
        <p:grpSpPr bwMode="auto">
          <a:xfrm>
            <a:off x="2484438" y="2060575"/>
            <a:ext cx="4216400" cy="665163"/>
            <a:chOff x="1152" y="1851"/>
            <a:chExt cx="2627" cy="419"/>
          </a:xfrm>
        </p:grpSpPr>
        <p:grpSp>
          <p:nvGrpSpPr>
            <p:cNvPr id="74794" name="Group 7"/>
            <p:cNvGrpSpPr>
              <a:grpSpLocks/>
            </p:cNvGrpSpPr>
            <p:nvPr/>
          </p:nvGrpSpPr>
          <p:grpSpPr bwMode="auto">
            <a:xfrm>
              <a:off x="1152" y="1851"/>
              <a:ext cx="480" cy="419"/>
              <a:chOff x="3174" y="2656"/>
              <a:chExt cx="1549" cy="1351"/>
            </a:xfrm>
          </p:grpSpPr>
          <p:sp>
            <p:nvSpPr>
              <p:cNvPr id="19" name="AutoShape 8"/>
              <p:cNvSpPr>
                <a:spLocks noChangeArrowheads="1"/>
              </p:cNvSpPr>
              <p:nvPr/>
            </p:nvSpPr>
            <p:spPr bwMode="gray">
              <a:xfrm>
                <a:off x="3187" y="2679"/>
                <a:ext cx="1535"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0" name="AutoShape 9"/>
              <p:cNvSpPr>
                <a:spLocks noChangeArrowheads="1"/>
              </p:cNvSpPr>
              <p:nvPr/>
            </p:nvSpPr>
            <p:spPr bwMode="gray">
              <a:xfrm>
                <a:off x="3174" y="2656"/>
                <a:ext cx="1535"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1" name="AutoShape 10"/>
              <p:cNvSpPr>
                <a:spLocks noChangeArrowheads="1"/>
              </p:cNvSpPr>
              <p:nvPr/>
            </p:nvSpPr>
            <p:spPr bwMode="gray">
              <a:xfrm>
                <a:off x="3263" y="2737"/>
                <a:ext cx="1350"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16" name="Line 14"/>
            <p:cNvSpPr>
              <a:spLocks noChangeShapeType="1"/>
            </p:cNvSpPr>
            <p:nvPr/>
          </p:nvSpPr>
          <p:spPr bwMode="auto">
            <a:xfrm>
              <a:off x="1536" y="2241"/>
              <a:ext cx="2243"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7"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18" name="Text Box 16">
              <a:hlinkClick r:id="rId7" action="ppaction://hlinksldjump"/>
            </p:cNvPr>
            <p:cNvSpPr txBox="1">
              <a:spLocks noChangeArrowheads="1"/>
            </p:cNvSpPr>
            <p:nvPr/>
          </p:nvSpPr>
          <p:spPr bwMode="gray">
            <a:xfrm>
              <a:off x="1199" y="1913"/>
              <a:ext cx="382" cy="291"/>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3.1</a:t>
              </a:r>
            </a:p>
          </p:txBody>
        </p:sp>
      </p:grpSp>
      <p:sp>
        <p:nvSpPr>
          <p:cNvPr id="74762" name="矩形 1"/>
          <p:cNvSpPr>
            <a:spLocks noChangeArrowheads="1"/>
          </p:cNvSpPr>
          <p:nvPr/>
        </p:nvSpPr>
        <p:spPr bwMode="auto">
          <a:xfrm>
            <a:off x="3673475" y="2114550"/>
            <a:ext cx="2338388" cy="523875"/>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操作系统概述</a:t>
            </a:r>
          </a:p>
        </p:txBody>
      </p:sp>
      <p:grpSp>
        <p:nvGrpSpPr>
          <p:cNvPr id="74763" name="组合 4"/>
          <p:cNvGrpSpPr>
            <a:grpSpLocks/>
          </p:cNvGrpSpPr>
          <p:nvPr/>
        </p:nvGrpSpPr>
        <p:grpSpPr bwMode="auto">
          <a:xfrm>
            <a:off x="2484438" y="2906713"/>
            <a:ext cx="4210050" cy="666750"/>
            <a:chOff x="1610072" y="2305272"/>
            <a:chExt cx="4210057" cy="665162"/>
          </a:xfrm>
        </p:grpSpPr>
        <p:grpSp>
          <p:nvGrpSpPr>
            <p:cNvPr id="74785" name="Group 33"/>
            <p:cNvGrpSpPr>
              <a:grpSpLocks/>
            </p:cNvGrpSpPr>
            <p:nvPr/>
          </p:nvGrpSpPr>
          <p:grpSpPr bwMode="auto">
            <a:xfrm>
              <a:off x="1610072" y="2305272"/>
              <a:ext cx="4210057" cy="665162"/>
              <a:chOff x="1152" y="1851"/>
              <a:chExt cx="2652" cy="419"/>
            </a:xfrm>
          </p:grpSpPr>
          <p:grpSp>
            <p:nvGrpSpPr>
              <p:cNvPr id="74787" name="Group 7"/>
              <p:cNvGrpSpPr>
                <a:grpSpLocks/>
              </p:cNvGrpSpPr>
              <p:nvPr/>
            </p:nvGrpSpPr>
            <p:grpSpPr bwMode="auto">
              <a:xfrm>
                <a:off x="1152" y="1851"/>
                <a:ext cx="480" cy="419"/>
                <a:chOff x="3174" y="2656"/>
                <a:chExt cx="1549" cy="1351"/>
              </a:xfrm>
            </p:grpSpPr>
            <p:sp>
              <p:nvSpPr>
                <p:cNvPr id="30"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31"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32" name="AutoShape 10"/>
                <p:cNvSpPr>
                  <a:spLocks noChangeArrowheads="1"/>
                </p:cNvSpPr>
                <p:nvPr/>
              </p:nvSpPr>
              <p:spPr bwMode="gray">
                <a:xfrm>
                  <a:off x="3264" y="2736"/>
                  <a:ext cx="1349" cy="1168"/>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27" name="Line 14"/>
              <p:cNvSpPr>
                <a:spLocks noChangeShapeType="1"/>
              </p:cNvSpPr>
              <p:nvPr/>
            </p:nvSpPr>
            <p:spPr bwMode="auto">
              <a:xfrm>
                <a:off x="1536" y="2241"/>
                <a:ext cx="2268"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8"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29" name="Text Box 16">
                <a:hlinkClick r:id="rId8" action="ppaction://hlinksldjump"/>
              </p:cNvPr>
              <p:cNvSpPr txBox="1">
                <a:spLocks noChangeArrowheads="1"/>
              </p:cNvSpPr>
              <p:nvPr/>
            </p:nvSpPr>
            <p:spPr bwMode="gray">
              <a:xfrm>
                <a:off x="1194" y="1913"/>
                <a:ext cx="386" cy="290"/>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3.2</a:t>
                </a:r>
              </a:p>
            </p:txBody>
          </p:sp>
        </p:grpSp>
        <p:sp>
          <p:nvSpPr>
            <p:cNvPr id="74786" name="矩形 1"/>
            <p:cNvSpPr>
              <a:spLocks noChangeArrowheads="1"/>
            </p:cNvSpPr>
            <p:nvPr/>
          </p:nvSpPr>
          <p:spPr bwMode="auto">
            <a:xfrm>
              <a:off x="2628131" y="2359804"/>
              <a:ext cx="3076488" cy="521974"/>
            </a:xfrm>
            <a:prstGeom prst="rect">
              <a:avLst/>
            </a:prstGeom>
            <a:noFill/>
            <a:ln w="9525">
              <a:noFill/>
              <a:miter lim="800000"/>
              <a:headEnd/>
              <a:tailEnd/>
            </a:ln>
          </p:spPr>
          <p:txBody>
            <a:bodyPr wrap="none">
              <a:spAutoFit/>
            </a:bodyPr>
            <a:lstStyle/>
            <a:p>
              <a:pPr fontAlgn="base">
                <a:spcBef>
                  <a:spcPct val="0"/>
                </a:spcBef>
                <a:spcAft>
                  <a:spcPct val="0"/>
                </a:spcAft>
              </a:pPr>
              <a:r>
                <a:rPr lang="en-US" altLang="zh-CN" sz="2800" b="1">
                  <a:solidFill>
                    <a:srgbClr val="000000"/>
                  </a:solidFill>
                  <a:latin typeface="幼圆" pitchFamily="49" charset="-122"/>
                  <a:ea typeface="幼圆" pitchFamily="49" charset="-122"/>
                </a:rPr>
                <a:t>Windows7</a:t>
              </a:r>
              <a:r>
                <a:rPr lang="zh-CN" altLang="en-US" sz="2800" b="1">
                  <a:solidFill>
                    <a:srgbClr val="000000"/>
                  </a:solidFill>
                  <a:latin typeface="幼圆" pitchFamily="49" charset="-122"/>
                  <a:ea typeface="幼圆" pitchFamily="49" charset="-122"/>
                </a:rPr>
                <a:t>基本操作</a:t>
              </a:r>
            </a:p>
          </p:txBody>
        </p:sp>
      </p:grpSp>
      <p:grpSp>
        <p:nvGrpSpPr>
          <p:cNvPr id="74764" name="组合 29"/>
          <p:cNvGrpSpPr>
            <a:grpSpLocks/>
          </p:cNvGrpSpPr>
          <p:nvPr/>
        </p:nvGrpSpPr>
        <p:grpSpPr bwMode="auto">
          <a:xfrm>
            <a:off x="2517775" y="3700463"/>
            <a:ext cx="4176713" cy="665162"/>
            <a:chOff x="4677345" y="3195717"/>
            <a:chExt cx="4176720" cy="665331"/>
          </a:xfrm>
        </p:grpSpPr>
        <p:grpSp>
          <p:nvGrpSpPr>
            <p:cNvPr id="74776" name="Group 33"/>
            <p:cNvGrpSpPr>
              <a:grpSpLocks/>
            </p:cNvGrpSpPr>
            <p:nvPr/>
          </p:nvGrpSpPr>
          <p:grpSpPr bwMode="auto">
            <a:xfrm>
              <a:off x="4677345" y="3195717"/>
              <a:ext cx="4176720" cy="665331"/>
              <a:chOff x="1152" y="1851"/>
              <a:chExt cx="2631" cy="419"/>
            </a:xfrm>
          </p:grpSpPr>
          <p:grpSp>
            <p:nvGrpSpPr>
              <p:cNvPr id="74778" name="Group 7"/>
              <p:cNvGrpSpPr>
                <a:grpSpLocks/>
              </p:cNvGrpSpPr>
              <p:nvPr/>
            </p:nvGrpSpPr>
            <p:grpSpPr bwMode="auto">
              <a:xfrm>
                <a:off x="1152" y="1851"/>
                <a:ext cx="480" cy="419"/>
                <a:chOff x="3174" y="2656"/>
                <a:chExt cx="1549" cy="1351"/>
              </a:xfrm>
            </p:grpSpPr>
            <p:sp>
              <p:nvSpPr>
                <p:cNvPr id="40"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41"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42"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37" name="Line 14"/>
              <p:cNvSpPr>
                <a:spLocks noChangeShapeType="1"/>
              </p:cNvSpPr>
              <p:nvPr/>
            </p:nvSpPr>
            <p:spPr bwMode="auto">
              <a:xfrm>
                <a:off x="1515" y="2225"/>
                <a:ext cx="2268"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38"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39" name="Text Box 16">
                <a:hlinkClick r:id="rId9" action="ppaction://hlinksldjump"/>
              </p:cNvPr>
              <p:cNvSpPr txBox="1">
                <a:spLocks noChangeArrowheads="1"/>
              </p:cNvSpPr>
              <p:nvPr/>
            </p:nvSpPr>
            <p:spPr bwMode="gray">
              <a:xfrm>
                <a:off x="1194" y="1913"/>
                <a:ext cx="386" cy="291"/>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3.3</a:t>
                </a:r>
              </a:p>
            </p:txBody>
          </p:sp>
        </p:grpSp>
        <p:sp>
          <p:nvSpPr>
            <p:cNvPr id="74777" name="矩形 1"/>
            <p:cNvSpPr>
              <a:spLocks noChangeArrowheads="1"/>
            </p:cNvSpPr>
            <p:nvPr/>
          </p:nvSpPr>
          <p:spPr bwMode="auto">
            <a:xfrm>
              <a:off x="6329042" y="3250263"/>
              <a:ext cx="1627403" cy="523353"/>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文件管理</a:t>
              </a:r>
              <a:endParaRPr lang="zh-CN" altLang="en-US" sz="2800">
                <a:solidFill>
                  <a:srgbClr val="000000"/>
                </a:solidFill>
                <a:latin typeface="幼圆" pitchFamily="49" charset="-122"/>
                <a:ea typeface="幼圆" pitchFamily="49" charset="-122"/>
              </a:endParaRPr>
            </a:p>
          </p:txBody>
        </p:sp>
      </p:grpSp>
      <p:grpSp>
        <p:nvGrpSpPr>
          <p:cNvPr id="74765" name="组合 22"/>
          <p:cNvGrpSpPr>
            <a:grpSpLocks/>
          </p:cNvGrpSpPr>
          <p:nvPr/>
        </p:nvGrpSpPr>
        <p:grpSpPr bwMode="auto">
          <a:xfrm>
            <a:off x="2501900" y="4492625"/>
            <a:ext cx="4208463" cy="665163"/>
            <a:chOff x="4660334" y="3915797"/>
            <a:chExt cx="4210736" cy="665331"/>
          </a:xfrm>
        </p:grpSpPr>
        <p:grpSp>
          <p:nvGrpSpPr>
            <p:cNvPr id="74768" name="Group 7"/>
            <p:cNvGrpSpPr>
              <a:grpSpLocks/>
            </p:cNvGrpSpPr>
            <p:nvPr/>
          </p:nvGrpSpPr>
          <p:grpSpPr bwMode="auto">
            <a:xfrm>
              <a:off x="4660334" y="3915797"/>
              <a:ext cx="762000" cy="665331"/>
              <a:chOff x="3174" y="2656"/>
              <a:chExt cx="1549" cy="1351"/>
            </a:xfrm>
          </p:grpSpPr>
          <p:sp>
            <p:nvSpPr>
              <p:cNvPr id="49" name="AutoShape 8"/>
              <p:cNvSpPr>
                <a:spLocks noChangeArrowheads="1"/>
              </p:cNvSpPr>
              <p:nvPr/>
            </p:nvSpPr>
            <p:spPr bwMode="gray">
              <a:xfrm>
                <a:off x="3187" y="2679"/>
                <a:ext cx="1537"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50" name="AutoShape 9"/>
              <p:cNvSpPr>
                <a:spLocks noChangeArrowheads="1"/>
              </p:cNvSpPr>
              <p:nvPr/>
            </p:nvSpPr>
            <p:spPr bwMode="gray">
              <a:xfrm>
                <a:off x="3174" y="2656"/>
                <a:ext cx="1537"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51" name="AutoShape 10"/>
              <p:cNvSpPr>
                <a:spLocks noChangeArrowheads="1"/>
              </p:cNvSpPr>
              <p:nvPr/>
            </p:nvSpPr>
            <p:spPr bwMode="gray">
              <a:xfrm>
                <a:off x="3264" y="2737"/>
                <a:ext cx="1350"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45" name="Line 14"/>
            <p:cNvSpPr>
              <a:spLocks noChangeShapeType="1"/>
            </p:cNvSpPr>
            <p:nvPr/>
          </p:nvSpPr>
          <p:spPr bwMode="auto">
            <a:xfrm>
              <a:off x="5270263" y="4535078"/>
              <a:ext cx="3600807"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46" name="Text Box 15"/>
            <p:cNvSpPr txBox="1">
              <a:spLocks noChangeArrowheads="1"/>
            </p:cNvSpPr>
            <p:nvPr/>
          </p:nvSpPr>
          <p:spPr bwMode="auto">
            <a:xfrm>
              <a:off x="6261398" y="3992016"/>
              <a:ext cx="184249" cy="462080"/>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47" name="Text Box 16">
              <a:hlinkClick r:id="rId10" action="ppaction://hlinksldjump"/>
            </p:cNvPr>
            <p:cNvSpPr txBox="1">
              <a:spLocks noChangeArrowheads="1"/>
            </p:cNvSpPr>
            <p:nvPr/>
          </p:nvSpPr>
          <p:spPr bwMode="gray">
            <a:xfrm>
              <a:off x="4727045" y="4014247"/>
              <a:ext cx="613106" cy="462080"/>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3.4</a:t>
              </a:r>
            </a:p>
          </p:txBody>
        </p:sp>
        <p:sp>
          <p:nvSpPr>
            <p:cNvPr id="74772" name="矩形 1"/>
            <p:cNvSpPr>
              <a:spLocks noChangeArrowheads="1"/>
            </p:cNvSpPr>
            <p:nvPr/>
          </p:nvSpPr>
          <p:spPr bwMode="auto">
            <a:xfrm>
              <a:off x="5820619" y="3970343"/>
              <a:ext cx="2711731" cy="523353"/>
            </a:xfrm>
            <a:prstGeom prst="rect">
              <a:avLst/>
            </a:prstGeom>
            <a:noFill/>
            <a:ln w="9525">
              <a:noFill/>
              <a:miter lim="800000"/>
              <a:headEnd/>
              <a:tailEnd/>
            </a:ln>
          </p:spPr>
          <p:txBody>
            <a:bodyPr wrap="none">
              <a:spAutoFit/>
            </a:bodyPr>
            <a:lstStyle/>
            <a:p>
              <a:pPr fontAlgn="base">
                <a:spcBef>
                  <a:spcPct val="0"/>
                </a:spcBef>
                <a:spcAft>
                  <a:spcPct val="0"/>
                </a:spcAft>
              </a:pPr>
              <a:r>
                <a:rPr lang="en-US" altLang="zh-CN" sz="2800" b="1">
                  <a:solidFill>
                    <a:srgbClr val="000000"/>
                  </a:solidFill>
                  <a:latin typeface="幼圆" pitchFamily="49" charset="-122"/>
                  <a:ea typeface="幼圆" pitchFamily="49" charset="-122"/>
                </a:rPr>
                <a:t>W7</a:t>
              </a:r>
              <a:r>
                <a:rPr lang="zh-CN" altLang="en-US" sz="2800" b="1">
                  <a:solidFill>
                    <a:srgbClr val="000000"/>
                  </a:solidFill>
                  <a:latin typeface="幼圆" pitchFamily="49" charset="-122"/>
                  <a:ea typeface="幼圆" pitchFamily="49" charset="-122"/>
                </a:rPr>
                <a:t>其它重要操作</a:t>
              </a:r>
              <a:endParaRPr lang="zh-CN" altLang="en-US" sz="2800">
                <a:solidFill>
                  <a:srgbClr val="000000"/>
                </a:solidFill>
                <a:latin typeface="幼圆" pitchFamily="49" charset="-122"/>
                <a:ea typeface="幼圆" pitchFamily="49" charset="-122"/>
              </a:endParaRPr>
            </a:p>
          </p:txBody>
        </p:sp>
      </p:grpSp>
      <p:sp>
        <p:nvSpPr>
          <p:cNvPr id="74766" name="Rectangle 37">
            <a:hlinkClick r:id="rId7"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4767"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3543768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rrowheads="1"/>
          </p:cNvSpPr>
          <p:nvPr>
            <p:ph type="title"/>
          </p:nvPr>
        </p:nvSpPr>
        <p:spPr/>
        <p:txBody>
          <a:bodyPr/>
          <a:lstStyle/>
          <a:p>
            <a:pPr eaLnBrk="1" hangingPunct="1"/>
            <a:endParaRPr lang="zh-CN" altLang="zh-CN" smtClean="0"/>
          </a:p>
        </p:txBody>
      </p:sp>
      <p:sp>
        <p:nvSpPr>
          <p:cNvPr id="75778"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一：认识操作系统</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是用来控制和管理计算机系统的硬件与软件资源。</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是用户与计算机之间通信的桥梁。</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二：了解操作系统的功能</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en-US" altLang="zh-CN" smtClean="0">
                <a:solidFill>
                  <a:srgbClr val="000000"/>
                </a:solidFill>
                <a:latin typeface="黑体" pitchFamily="2" charset="-122"/>
                <a:ea typeface="黑体" pitchFamily="2" charset="-122"/>
              </a:rPr>
              <a:t>CPU</a:t>
            </a:r>
            <a:r>
              <a:rPr lang="zh-CN" altLang="en-US" smtClean="0">
                <a:solidFill>
                  <a:srgbClr val="000000"/>
                </a:solidFill>
                <a:latin typeface="黑体" pitchFamily="2" charset="-122"/>
                <a:ea typeface="黑体" pitchFamily="2" charset="-122"/>
              </a:rPr>
              <a:t>管理、存储管理、设备管理、网络管理和文件管理。</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三：了解常见的操作系统</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en-US" altLang="zh-CN" smtClean="0">
                <a:solidFill>
                  <a:srgbClr val="000000"/>
                </a:solidFill>
                <a:latin typeface="黑体" pitchFamily="2" charset="-122"/>
                <a:ea typeface="黑体" pitchFamily="2" charset="-122"/>
              </a:rPr>
              <a:t>Windows</a:t>
            </a:r>
            <a:r>
              <a:rPr lang="zh-CN" altLang="en-US" smtClean="0">
                <a:solidFill>
                  <a:srgbClr val="000000"/>
                </a:solidFill>
                <a:latin typeface="黑体" pitchFamily="2" charset="-122"/>
                <a:ea typeface="黑体" pitchFamily="2" charset="-122"/>
              </a:rPr>
              <a:t>是图形用户界面操作系统。</a:t>
            </a:r>
          </a:p>
        </p:txBody>
      </p:sp>
      <p:sp>
        <p:nvSpPr>
          <p:cNvPr id="75779"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5780"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5781"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5782"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5783"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215F3AE3-9209-467F-AE79-A39416782F20}" type="slidenum">
              <a:rPr lang="en-US" altLang="zh-CN">
                <a:solidFill>
                  <a:srgbClr val="007A77"/>
                </a:solidFill>
              </a:rPr>
              <a:pPr algn="r">
                <a:defRPr/>
              </a:pPr>
              <a:t>23</a:t>
            </a:fld>
            <a:endParaRPr lang="en-US" altLang="zh-CN">
              <a:solidFill>
                <a:srgbClr val="007A77"/>
              </a:solidFill>
            </a:endParaRPr>
          </a:p>
        </p:txBody>
      </p:sp>
      <p:sp>
        <p:nvSpPr>
          <p:cNvPr id="14" name="左箭头 13">
            <a:hlinkClick r:id="rId7"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5787" name="Rectangle 37">
            <a:hlinkClick r:id="rId8"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5788"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728372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rrowheads="1"/>
          </p:cNvSpPr>
          <p:nvPr>
            <p:ph type="title"/>
          </p:nvPr>
        </p:nvSpPr>
        <p:spPr/>
        <p:txBody>
          <a:bodyPr/>
          <a:lstStyle/>
          <a:p>
            <a:pPr eaLnBrk="1" hangingPunct="1"/>
            <a:endParaRPr lang="zh-CN" altLang="zh-CN" smtClean="0"/>
          </a:p>
        </p:txBody>
      </p:sp>
      <p:sp>
        <p:nvSpPr>
          <p:cNvPr id="76802"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一：认识</a:t>
            </a:r>
            <a:r>
              <a:rPr lang="en-US" altLang="zh-CN" smtClean="0">
                <a:solidFill>
                  <a:srgbClr val="000000"/>
                </a:solidFill>
                <a:latin typeface="黑体" pitchFamily="2" charset="-122"/>
                <a:ea typeface="黑体" pitchFamily="2" charset="-122"/>
              </a:rPr>
              <a:t>Windows7</a:t>
            </a: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桌面是用户与计算机交互的工作窗口。</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命令都包含在菜单。</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二：掌握</a:t>
            </a:r>
            <a:r>
              <a:rPr lang="en-US" altLang="zh-CN" smtClean="0">
                <a:solidFill>
                  <a:srgbClr val="000000"/>
                </a:solidFill>
                <a:latin typeface="黑体" pitchFamily="2" charset="-122"/>
                <a:ea typeface="黑体" pitchFamily="2" charset="-122"/>
              </a:rPr>
              <a:t>Windows7</a:t>
            </a:r>
            <a:r>
              <a:rPr lang="zh-CN" altLang="en-US" smtClean="0">
                <a:solidFill>
                  <a:srgbClr val="000000"/>
                </a:solidFill>
                <a:latin typeface="黑体" pitchFamily="2" charset="-122"/>
                <a:ea typeface="黑体" pitchFamily="2" charset="-122"/>
              </a:rPr>
              <a:t>的基本操作</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鼠标操作主要有</a:t>
            </a:r>
            <a:r>
              <a:rPr lang="en-US" altLang="zh-CN" smtClean="0">
                <a:solidFill>
                  <a:srgbClr val="000000"/>
                </a:solidFill>
                <a:latin typeface="黑体" pitchFamily="2" charset="-122"/>
                <a:ea typeface="黑体" pitchFamily="2" charset="-122"/>
              </a:rPr>
              <a:t>5</a:t>
            </a:r>
            <a:r>
              <a:rPr lang="zh-CN" altLang="en-US" smtClean="0">
                <a:solidFill>
                  <a:srgbClr val="000000"/>
                </a:solidFill>
                <a:latin typeface="黑体" pitchFamily="2" charset="-122"/>
                <a:ea typeface="黑体" pitchFamily="2" charset="-122"/>
              </a:rPr>
              <a:t>种：指向、单击、右击、双击和拖动</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认识任务栏</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窗口与对话框</a:t>
            </a:r>
          </a:p>
        </p:txBody>
      </p:sp>
      <p:sp>
        <p:nvSpPr>
          <p:cNvPr id="76803"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6804"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6805"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6806"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6807"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D088ACE3-333D-4C4E-8E14-DAB530236AF9}" type="slidenum">
              <a:rPr lang="en-US" altLang="zh-CN">
                <a:solidFill>
                  <a:srgbClr val="007A77"/>
                </a:solidFill>
              </a:rPr>
              <a:pPr algn="r">
                <a:defRPr/>
              </a:pPr>
              <a:t>24</a:t>
            </a:fld>
            <a:endParaRPr lang="en-US" altLang="zh-CN">
              <a:solidFill>
                <a:srgbClr val="007A77"/>
              </a:solidFill>
            </a:endParaRPr>
          </a:p>
        </p:txBody>
      </p:sp>
      <p:sp>
        <p:nvSpPr>
          <p:cNvPr id="14" name="左箭头 13">
            <a:hlinkClick r:id="rId7"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6811" name="Rectangle 37">
            <a:hlinkClick r:id="rId8"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6812"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871563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rrowheads="1"/>
          </p:cNvSpPr>
          <p:nvPr>
            <p:ph type="title"/>
          </p:nvPr>
        </p:nvSpPr>
        <p:spPr/>
        <p:txBody>
          <a:bodyPr/>
          <a:lstStyle/>
          <a:p>
            <a:pPr eaLnBrk="1" hangingPunct="1"/>
            <a:endParaRPr lang="zh-CN" altLang="zh-CN" smtClean="0"/>
          </a:p>
        </p:txBody>
      </p:sp>
      <p:sp>
        <p:nvSpPr>
          <p:cNvPr id="77826"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一：掌握文件与文件夹概念</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文件是最小的数据组织单位。是赋予了名字</a:t>
            </a:r>
            <a:r>
              <a:rPr lang="en-US" altLang="zh-CN" smtClean="0">
                <a:solidFill>
                  <a:srgbClr val="000000"/>
                </a:solidFill>
                <a:latin typeface="黑体" pitchFamily="2" charset="-122"/>
                <a:ea typeface="黑体" pitchFamily="2" charset="-122"/>
              </a:rPr>
              <a:t>,</a:t>
            </a:r>
            <a:r>
              <a:rPr lang="zh-CN" altLang="en-US" smtClean="0">
                <a:solidFill>
                  <a:srgbClr val="000000"/>
                </a:solidFill>
                <a:latin typeface="黑体" pitchFamily="2" charset="-122"/>
                <a:ea typeface="黑体" pitchFamily="2" charset="-122"/>
              </a:rPr>
              <a:t>并存储在磁盘上的信息集合。</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文件夹是系统组织和管理文件的一种形式，方便我们查找、维护和存储文件。</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文件路径是文件存储时，需要经过的子目录的名称。文件路径有绝对路径与相对路径之分。绝对路径是指从根目录开始，依序到该文件之前的子目录名称；相对路径是指从当前目录开始，到该文件之前的子目录名称。</a:t>
            </a:r>
          </a:p>
        </p:txBody>
      </p:sp>
      <p:sp>
        <p:nvSpPr>
          <p:cNvPr id="77827"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7828"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7829"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7830"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7831"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CC83FE0C-7E24-4220-854F-BFA06C3687F7}" type="slidenum">
              <a:rPr lang="en-US" altLang="zh-CN">
                <a:solidFill>
                  <a:srgbClr val="007A77"/>
                </a:solidFill>
              </a:rPr>
              <a:pPr algn="r">
                <a:defRPr/>
              </a:pPr>
              <a:t>25</a:t>
            </a:fld>
            <a:endParaRPr lang="en-US" altLang="zh-CN">
              <a:solidFill>
                <a:srgbClr val="007A77"/>
              </a:solidFill>
            </a:endParaRPr>
          </a:p>
        </p:txBody>
      </p:sp>
      <p:sp>
        <p:nvSpPr>
          <p:cNvPr id="77834" name="Rectangle 37">
            <a:hlinkClick r:id="rId7"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15" name="右箭头 14">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783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4271309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rrowheads="1"/>
          </p:cNvSpPr>
          <p:nvPr>
            <p:ph type="title"/>
          </p:nvPr>
        </p:nvSpPr>
        <p:spPr/>
        <p:txBody>
          <a:bodyPr/>
          <a:lstStyle/>
          <a:p>
            <a:pPr eaLnBrk="1" hangingPunct="1"/>
            <a:endParaRPr lang="zh-CN" altLang="zh-CN" smtClean="0"/>
          </a:p>
        </p:txBody>
      </p:sp>
      <p:sp>
        <p:nvSpPr>
          <p:cNvPr id="78850"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二：掌握文件管理基本方法</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新建、查找、查看、选定、移动、复制、删除文件或文件夹操作。</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三：管理回收站</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回收站是硬盘上的一个存储区域，即是一个特殊文件夹，在硬盘的每个分区都有一个，一般每个回收站都占硬盘容量的</a:t>
            </a:r>
            <a:r>
              <a:rPr lang="en-US" altLang="zh-CN" smtClean="0">
                <a:solidFill>
                  <a:srgbClr val="000000"/>
                </a:solidFill>
                <a:latin typeface="黑体" pitchFamily="2" charset="-122"/>
                <a:ea typeface="黑体" pitchFamily="2" charset="-122"/>
              </a:rPr>
              <a:t>10%</a:t>
            </a:r>
            <a:r>
              <a:rPr lang="zh-CN" altLang="en-US" smtClean="0">
                <a:solidFill>
                  <a:srgbClr val="000000"/>
                </a:solidFill>
                <a:latin typeface="黑体" pitchFamily="2" charset="-122"/>
                <a:ea typeface="黑体" pitchFamily="2" charset="-122"/>
              </a:rPr>
              <a:t>，为我们提供一个安全的删除文件和文件夹的解决方案。</a:t>
            </a:r>
          </a:p>
        </p:txBody>
      </p:sp>
      <p:sp>
        <p:nvSpPr>
          <p:cNvPr id="78851"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8852"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8853"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8854"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8855"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66E60341-24DC-4989-9231-EC65CD0B7B18}" type="slidenum">
              <a:rPr lang="en-US" altLang="zh-CN">
                <a:solidFill>
                  <a:srgbClr val="007A77"/>
                </a:solidFill>
              </a:rPr>
              <a:pPr algn="r">
                <a:defRPr/>
              </a:pPr>
              <a:t>26</a:t>
            </a:fld>
            <a:endParaRPr lang="en-US" altLang="zh-CN">
              <a:solidFill>
                <a:srgbClr val="007A77"/>
              </a:solidFill>
            </a:endParaRPr>
          </a:p>
        </p:txBody>
      </p:sp>
      <p:sp>
        <p:nvSpPr>
          <p:cNvPr id="14" name="左箭头 13">
            <a:hlinkClick r:id="rId7"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8859" name="Rectangle 37">
            <a:hlinkClick r:id="rId8"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78860"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610230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rrowheads="1"/>
          </p:cNvSpPr>
          <p:nvPr>
            <p:ph type="title"/>
          </p:nvPr>
        </p:nvSpPr>
        <p:spPr/>
        <p:txBody>
          <a:bodyPr/>
          <a:lstStyle/>
          <a:p>
            <a:pPr eaLnBrk="1" hangingPunct="1"/>
            <a:endParaRPr lang="zh-CN" altLang="zh-CN" smtClean="0"/>
          </a:p>
        </p:txBody>
      </p:sp>
      <p:sp>
        <p:nvSpPr>
          <p:cNvPr id="79874"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一：系统的组织管理</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显示分辨率就是屏幕上显示的像素个数。分辨率越高，像素的数目越多，感应到的图像越精密。在屏幕尺寸一样的情况下，分辨率越高，显示效果越好。</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刷新率就是屏幕每秒画面被刷新的次数，刷新率越高，所显示的图像（画面）稳定性就越好。</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虚拟内存。</a:t>
            </a:r>
          </a:p>
        </p:txBody>
      </p:sp>
      <p:sp>
        <p:nvSpPr>
          <p:cNvPr id="79875"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79876"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79877"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79878"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79879"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8A627B46-8474-43F1-A7CE-EB2BCA220BF7}" type="slidenum">
              <a:rPr lang="en-US" altLang="zh-CN">
                <a:solidFill>
                  <a:srgbClr val="007A77"/>
                </a:solidFill>
              </a:rPr>
              <a:pPr algn="r">
                <a:defRPr/>
              </a:pPr>
              <a:t>27</a:t>
            </a:fld>
            <a:endParaRPr lang="en-US" altLang="zh-CN">
              <a:solidFill>
                <a:srgbClr val="007A77"/>
              </a:solidFill>
            </a:endParaRPr>
          </a:p>
        </p:txBody>
      </p:sp>
      <p:sp>
        <p:nvSpPr>
          <p:cNvPr id="79882" name="Rectangle 37">
            <a:hlinkClick r:id="rId7"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15" name="右箭头 14">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79884"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611738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rrowheads="1"/>
          </p:cNvSpPr>
          <p:nvPr>
            <p:ph type="title"/>
          </p:nvPr>
        </p:nvSpPr>
        <p:spPr/>
        <p:txBody>
          <a:bodyPr/>
          <a:lstStyle/>
          <a:p>
            <a:pPr eaLnBrk="1" hangingPunct="1"/>
            <a:endParaRPr lang="zh-CN" altLang="zh-CN" smtClean="0"/>
          </a:p>
        </p:txBody>
      </p:sp>
      <p:sp>
        <p:nvSpPr>
          <p:cNvPr id="80898" name="Rectangle 3"/>
          <p:cNvSpPr>
            <a:spLocks noGrp="1" noRot="1" noChangeArrowheads="1"/>
          </p:cNvSpPr>
          <p:nvPr>
            <p:ph type="body" idx="1"/>
          </p:nvPr>
        </p:nvSpPr>
        <p:spPr/>
        <p:txBody>
          <a:bodyPr/>
          <a:lstStyle/>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二：网络管理</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三：磁盘清理与维护</a:t>
            </a:r>
            <a:endParaRPr lang="en-US" altLang="zh-CN" smtClean="0">
              <a:solidFill>
                <a:srgbClr val="000000"/>
              </a:solidFill>
              <a:latin typeface="黑体" pitchFamily="2" charset="-122"/>
              <a:ea typeface="黑体" pitchFamily="2" charset="-122"/>
            </a:endParaRPr>
          </a:p>
          <a:p>
            <a:pPr lvl="1" eaLnBrk="1" hangingPunct="1">
              <a:lnSpc>
                <a:spcPct val="90000"/>
              </a:lnSpc>
              <a:buFont typeface="Wingdings" pitchFamily="2" charset="2"/>
              <a:buChar char="l"/>
            </a:pPr>
            <a:r>
              <a:rPr lang="zh-CN" altLang="en-US" smtClean="0">
                <a:solidFill>
                  <a:srgbClr val="000000"/>
                </a:solidFill>
                <a:latin typeface="黑体" pitchFamily="2" charset="-122"/>
                <a:ea typeface="黑体" pitchFamily="2" charset="-122"/>
              </a:rPr>
              <a:t>磁盘碎片表示一个文件存放在磁盘上不连续的区域。</a:t>
            </a:r>
            <a:endParaRPr lang="en-US" altLang="zh-CN" smtClean="0">
              <a:solidFill>
                <a:srgbClr val="000000"/>
              </a:solidFill>
              <a:latin typeface="黑体" pitchFamily="2" charset="-122"/>
              <a:ea typeface="黑体" pitchFamily="2" charset="-122"/>
            </a:endParaRPr>
          </a:p>
          <a:p>
            <a:pPr marL="0" indent="0" eaLnBrk="1" hangingPunct="1">
              <a:lnSpc>
                <a:spcPct val="90000"/>
              </a:lnSpc>
              <a:buFont typeface="Wingdings" pitchFamily="2" charset="2"/>
              <a:buNone/>
            </a:pPr>
            <a:r>
              <a:rPr lang="zh-CN" altLang="en-US" smtClean="0">
                <a:solidFill>
                  <a:srgbClr val="000000"/>
                </a:solidFill>
                <a:latin typeface="黑体" pitchFamily="2" charset="-122"/>
                <a:ea typeface="黑体" pitchFamily="2" charset="-122"/>
              </a:rPr>
              <a:t>任务</a:t>
            </a:r>
            <a:r>
              <a:rPr lang="en-US" altLang="zh-CN" smtClean="0">
                <a:solidFill>
                  <a:srgbClr val="000000"/>
                </a:solidFill>
                <a:latin typeface="黑体" pitchFamily="2" charset="-122"/>
                <a:ea typeface="黑体" pitchFamily="2" charset="-122"/>
              </a:rPr>
              <a:t>4</a:t>
            </a:r>
            <a:r>
              <a:rPr lang="zh-CN" altLang="en-US" smtClean="0">
                <a:solidFill>
                  <a:srgbClr val="000000"/>
                </a:solidFill>
                <a:latin typeface="黑体" pitchFamily="2" charset="-122"/>
                <a:ea typeface="黑体" pitchFamily="2" charset="-122"/>
              </a:rPr>
              <a:t>：使用</a:t>
            </a:r>
            <a:r>
              <a:rPr lang="en-US" altLang="zh-CN" smtClean="0">
                <a:solidFill>
                  <a:srgbClr val="000000"/>
                </a:solidFill>
                <a:latin typeface="黑体" pitchFamily="2" charset="-122"/>
                <a:ea typeface="黑体" pitchFamily="2" charset="-122"/>
              </a:rPr>
              <a:t>Windows7</a:t>
            </a:r>
            <a:r>
              <a:rPr lang="zh-CN" altLang="en-US" smtClean="0">
                <a:solidFill>
                  <a:srgbClr val="000000"/>
                </a:solidFill>
                <a:latin typeface="黑体" pitchFamily="2" charset="-122"/>
                <a:ea typeface="黑体" pitchFamily="2" charset="-122"/>
              </a:rPr>
              <a:t>附带的工具</a:t>
            </a:r>
          </a:p>
        </p:txBody>
      </p:sp>
      <p:sp>
        <p:nvSpPr>
          <p:cNvPr id="80899" name="Rectangle 35">
            <a:hlinkClick r:id="rId2" action="ppaction://hlinksldjump"/>
          </p:cNvPr>
          <p:cNvSpPr>
            <a:spLocks noChangeArrowheads="1"/>
          </p:cNvSpPr>
          <p:nvPr/>
        </p:nvSpPr>
        <p:spPr bwMode="auto">
          <a:xfrm>
            <a:off x="323850"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基础知识</a:t>
            </a:r>
          </a:p>
        </p:txBody>
      </p:sp>
      <p:sp>
        <p:nvSpPr>
          <p:cNvPr id="80900" name="Rectangle 36">
            <a:hlinkClick r:id="rId3" action="ppaction://hlinksldjump"/>
          </p:cNvPr>
          <p:cNvSpPr>
            <a:spLocks noChangeArrowheads="1"/>
          </p:cNvSpPr>
          <p:nvPr/>
        </p:nvSpPr>
        <p:spPr bwMode="auto">
          <a:xfrm>
            <a:off x="1571625"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操作系统</a:t>
            </a:r>
          </a:p>
        </p:txBody>
      </p:sp>
      <p:sp>
        <p:nvSpPr>
          <p:cNvPr id="80901" name="Rectangle 38">
            <a:hlinkClick r:id="rId4"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80902" name="Rectangle 39">
            <a:hlinkClick r:id="rId5"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80903" name="Rectangle 40">
            <a:hlinkClick r:id="rId6"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3813F1C9-A42E-4E8C-BFBF-F91D242D8D59}"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76600" y="6408738"/>
            <a:ext cx="2289175" cy="476250"/>
          </a:xfrm>
        </p:spPr>
        <p:txBody>
          <a:bodyPr/>
          <a:lstStyle/>
          <a:p>
            <a:pPr algn="r">
              <a:defRPr/>
            </a:pPr>
            <a:fld id="{4E427C2C-A6F1-4401-B0DD-937B1AD18A01}" type="slidenum">
              <a:rPr lang="en-US" altLang="zh-CN">
                <a:solidFill>
                  <a:srgbClr val="007A77"/>
                </a:solidFill>
              </a:rPr>
              <a:pPr algn="r">
                <a:defRPr/>
              </a:pPr>
              <a:t>28</a:t>
            </a:fld>
            <a:endParaRPr lang="en-US" altLang="zh-CN">
              <a:solidFill>
                <a:srgbClr val="007A77"/>
              </a:solidFill>
            </a:endParaRPr>
          </a:p>
        </p:txBody>
      </p:sp>
      <p:sp>
        <p:nvSpPr>
          <p:cNvPr id="14" name="左箭头 13">
            <a:hlinkClick r:id="rId7"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80907" name="Rectangle 37">
            <a:hlinkClick r:id="rId8"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80908"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4281966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标题 1"/>
          <p:cNvSpPr>
            <a:spLocks noGrp="1"/>
          </p:cNvSpPr>
          <p:nvPr>
            <p:ph type="title"/>
          </p:nvPr>
        </p:nvSpPr>
        <p:spPr/>
        <p:txBody>
          <a:bodyPr/>
          <a:lstStyle/>
          <a:p>
            <a:endParaRPr lang="zh-CN" altLang="en-US" smtClean="0"/>
          </a:p>
        </p:txBody>
      </p:sp>
      <p:sp>
        <p:nvSpPr>
          <p:cNvPr id="4" name="日期占位符 3"/>
          <p:cNvSpPr>
            <a:spLocks noGrp="1"/>
          </p:cNvSpPr>
          <p:nvPr>
            <p:ph type="dt" sz="quarter" idx="10"/>
          </p:nvPr>
        </p:nvSpPr>
        <p:spPr/>
        <p:txBody>
          <a:bodyPr/>
          <a:lstStyle/>
          <a:p>
            <a:pPr>
              <a:defRPr/>
            </a:pPr>
            <a:fld id="{806118FD-C918-4F06-BAD9-17AAD7B0E7EA}" type="datetime1">
              <a:rPr lang="zh-CN" altLang="en-US" smtClean="0">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p:txBody>
          <a:bodyPr/>
          <a:lstStyle/>
          <a:p>
            <a:pPr>
              <a:defRPr/>
            </a:pPr>
            <a:fld id="{6C2E258E-8080-49A2-8190-019531C1184E}" type="slidenum">
              <a:rPr lang="en-US" altLang="zh-CN" smtClean="0">
                <a:solidFill>
                  <a:srgbClr val="007A77"/>
                </a:solidFill>
              </a:rPr>
              <a:pPr>
                <a:defRPr/>
              </a:pPr>
              <a:t>3</a:t>
            </a:fld>
            <a:endParaRPr lang="en-US" altLang="zh-CN" dirty="0">
              <a:solidFill>
                <a:srgbClr val="007A77"/>
              </a:solidFill>
            </a:endParaRPr>
          </a:p>
        </p:txBody>
      </p:sp>
      <p:grpSp>
        <p:nvGrpSpPr>
          <p:cNvPr id="55300" name="组合 4"/>
          <p:cNvGrpSpPr>
            <a:grpSpLocks/>
          </p:cNvGrpSpPr>
          <p:nvPr/>
        </p:nvGrpSpPr>
        <p:grpSpPr bwMode="auto">
          <a:xfrm>
            <a:off x="395288" y="1773238"/>
            <a:ext cx="3489325" cy="665162"/>
            <a:chOff x="1610072" y="2305272"/>
            <a:chExt cx="3489325" cy="665162"/>
          </a:xfrm>
        </p:grpSpPr>
        <p:grpSp>
          <p:nvGrpSpPr>
            <p:cNvPr id="55380" name="Group 33"/>
            <p:cNvGrpSpPr>
              <a:grpSpLocks/>
            </p:cNvGrpSpPr>
            <p:nvPr/>
          </p:nvGrpSpPr>
          <p:grpSpPr bwMode="auto">
            <a:xfrm>
              <a:off x="1610072" y="2305272"/>
              <a:ext cx="3489325" cy="665162"/>
              <a:chOff x="1152" y="1851"/>
              <a:chExt cx="2198" cy="419"/>
            </a:xfrm>
          </p:grpSpPr>
          <p:grpSp>
            <p:nvGrpSpPr>
              <p:cNvPr id="55382" name="Group 7"/>
              <p:cNvGrpSpPr>
                <a:grpSpLocks/>
              </p:cNvGrpSpPr>
              <p:nvPr/>
            </p:nvGrpSpPr>
            <p:grpSpPr bwMode="auto">
              <a:xfrm>
                <a:off x="1152" y="1851"/>
                <a:ext cx="480" cy="419"/>
                <a:chOff x="3174" y="2656"/>
                <a:chExt cx="1549" cy="1351"/>
              </a:xfrm>
            </p:grpSpPr>
            <p:sp>
              <p:nvSpPr>
                <p:cNvPr id="41"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42"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43"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38" name="Line 14"/>
              <p:cNvSpPr>
                <a:spLocks noChangeShapeType="1"/>
              </p:cNvSpPr>
              <p:nvPr/>
            </p:nvSpPr>
            <p:spPr bwMode="auto">
              <a:xfrm>
                <a:off x="1536" y="2241"/>
                <a:ext cx="1814"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39"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40" name="Text Box 16">
                <a:hlinkClick r:id="rId2" action="ppaction://hlinksldjump"/>
              </p:cNvPr>
              <p:cNvSpPr txBox="1">
                <a:spLocks noChangeArrowheads="1"/>
              </p:cNvSpPr>
              <p:nvPr/>
            </p:nvSpPr>
            <p:spPr bwMode="gray">
              <a:xfrm>
                <a:off x="1194" y="1913"/>
                <a:ext cx="386" cy="291"/>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1.1</a:t>
                </a:r>
              </a:p>
            </p:txBody>
          </p:sp>
        </p:grpSp>
        <p:sp>
          <p:nvSpPr>
            <p:cNvPr id="55381" name="矩形 1"/>
            <p:cNvSpPr>
              <a:spLocks noChangeArrowheads="1"/>
            </p:cNvSpPr>
            <p:nvPr/>
          </p:nvSpPr>
          <p:spPr bwMode="auto">
            <a:xfrm>
              <a:off x="2628131" y="2359804"/>
              <a:ext cx="1988045" cy="523087"/>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计算机概述</a:t>
              </a:r>
              <a:endParaRPr lang="zh-CN" altLang="en-US" sz="2800">
                <a:solidFill>
                  <a:srgbClr val="000000"/>
                </a:solidFill>
                <a:latin typeface="幼圆" pitchFamily="49" charset="-122"/>
                <a:ea typeface="幼圆" pitchFamily="49" charset="-122"/>
              </a:endParaRPr>
            </a:p>
          </p:txBody>
        </p:sp>
      </p:grpSp>
      <p:sp>
        <p:nvSpPr>
          <p:cNvPr id="55301" name="Rectangle 35">
            <a:hlinkClick r:id="rId3"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5302" name="Rectangle 36">
            <a:hlinkClick r:id="rId4"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5303" name="Rectangle 37">
            <a:hlinkClick r:id="rId5"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5304" name="Rectangle 38">
            <a:hlinkClick r:id="rId6"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5305" name="Rectangle 39">
            <a:hlinkClick r:id="rId7"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5306" name="Rectangle 40">
            <a:hlinkClick r:id="rId8"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grpSp>
        <p:nvGrpSpPr>
          <p:cNvPr id="55307" name="组合 2"/>
          <p:cNvGrpSpPr>
            <a:grpSpLocks/>
          </p:cNvGrpSpPr>
          <p:nvPr/>
        </p:nvGrpSpPr>
        <p:grpSpPr bwMode="auto">
          <a:xfrm>
            <a:off x="395288" y="2473325"/>
            <a:ext cx="3492500" cy="668338"/>
            <a:chOff x="1619250" y="2473077"/>
            <a:chExt cx="3492000" cy="667891"/>
          </a:xfrm>
        </p:grpSpPr>
        <p:grpSp>
          <p:nvGrpSpPr>
            <p:cNvPr id="55372" name="Group 3"/>
            <p:cNvGrpSpPr>
              <a:grpSpLocks/>
            </p:cNvGrpSpPr>
            <p:nvPr/>
          </p:nvGrpSpPr>
          <p:grpSpPr bwMode="auto">
            <a:xfrm>
              <a:off x="1619250" y="2475806"/>
              <a:ext cx="762000" cy="665162"/>
              <a:chOff x="1110" y="2656"/>
              <a:chExt cx="1549" cy="1351"/>
            </a:xfrm>
          </p:grpSpPr>
          <p:sp>
            <p:nvSpPr>
              <p:cNvPr id="11" name="AutoShape 4"/>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2" name="AutoShape 5"/>
              <p:cNvSpPr>
                <a:spLocks noChangeArrowheads="1"/>
              </p:cNvSpPr>
              <p:nvPr/>
            </p:nvSpPr>
            <p:spPr bwMode="gray">
              <a:xfrm>
                <a:off x="1110" y="2657"/>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3" name="AutoShape 6"/>
              <p:cNvSpPr>
                <a:spLocks noChangeArrowheads="1"/>
              </p:cNvSpPr>
              <p:nvPr/>
            </p:nvSpPr>
            <p:spPr bwMode="gray">
              <a:xfrm>
                <a:off x="1200" y="2737"/>
                <a:ext cx="1349" cy="1166"/>
              </a:xfrm>
              <a:prstGeom prst="hexagon">
                <a:avLst>
                  <a:gd name="adj" fmla="val 28896"/>
                  <a:gd name="vf" fmla="val 115470"/>
                </a:avLst>
              </a:prstGeom>
              <a:gradFill rotWithShape="1">
                <a:gsLst>
                  <a:gs pos="0">
                    <a:srgbClr val="2885DA">
                      <a:gamma/>
                      <a:shade val="46275"/>
                      <a:invGamma/>
                    </a:srgbClr>
                  </a:gs>
                  <a:gs pos="100000">
                    <a:srgbClr val="2885DA"/>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8" name="Line 11"/>
            <p:cNvSpPr>
              <a:spLocks noChangeShapeType="1"/>
            </p:cNvSpPr>
            <p:nvPr/>
          </p:nvSpPr>
          <p:spPr bwMode="auto">
            <a:xfrm>
              <a:off x="2012894" y="3064819"/>
              <a:ext cx="3098356"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9" name="Text Box 12"/>
            <p:cNvSpPr txBox="1">
              <a:spLocks noChangeArrowheads="1"/>
            </p:cNvSpPr>
            <p:nvPr/>
          </p:nvSpPr>
          <p:spPr bwMode="auto">
            <a:xfrm>
              <a:off x="2652564" y="2552399"/>
              <a:ext cx="119046" cy="461654"/>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10" name="Text Box 13">
              <a:hlinkClick r:id="rId9" action="ppaction://hlinksldjump"/>
            </p:cNvPr>
            <p:cNvSpPr txBox="1">
              <a:spLocks noChangeArrowheads="1"/>
            </p:cNvSpPr>
            <p:nvPr/>
          </p:nvSpPr>
          <p:spPr bwMode="gray">
            <a:xfrm>
              <a:off x="1800199" y="2574609"/>
              <a:ext cx="395230" cy="461654"/>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1.2</a:t>
              </a:r>
            </a:p>
          </p:txBody>
        </p:sp>
        <p:sp>
          <p:nvSpPr>
            <p:cNvPr id="55376" name="矩形 1"/>
            <p:cNvSpPr>
              <a:spLocks noChangeArrowheads="1"/>
            </p:cNvSpPr>
            <p:nvPr/>
          </p:nvSpPr>
          <p:spPr bwMode="auto">
            <a:xfrm>
              <a:off x="2627784" y="2473077"/>
              <a:ext cx="1987550" cy="523875"/>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计算机系统</a:t>
              </a:r>
              <a:endParaRPr lang="zh-CN" altLang="en-US" sz="2800">
                <a:solidFill>
                  <a:srgbClr val="000000"/>
                </a:solidFill>
                <a:latin typeface="幼圆" pitchFamily="49" charset="-122"/>
                <a:ea typeface="幼圆" pitchFamily="49" charset="-122"/>
              </a:endParaRPr>
            </a:p>
          </p:txBody>
        </p:sp>
      </p:grpSp>
      <p:grpSp>
        <p:nvGrpSpPr>
          <p:cNvPr id="55308" name="组合 5"/>
          <p:cNvGrpSpPr>
            <a:grpSpLocks/>
          </p:cNvGrpSpPr>
          <p:nvPr/>
        </p:nvGrpSpPr>
        <p:grpSpPr bwMode="auto">
          <a:xfrm>
            <a:off x="395288" y="3195638"/>
            <a:ext cx="3503612" cy="665162"/>
            <a:chOff x="1619250" y="3195886"/>
            <a:chExt cx="3503887" cy="665162"/>
          </a:xfrm>
        </p:grpSpPr>
        <p:sp>
          <p:nvSpPr>
            <p:cNvPr id="16" name="Line 14"/>
            <p:cNvSpPr>
              <a:spLocks noChangeShapeType="1"/>
            </p:cNvSpPr>
            <p:nvPr/>
          </p:nvSpPr>
          <p:spPr bwMode="auto">
            <a:xfrm>
              <a:off x="2243186" y="3810248"/>
              <a:ext cx="2879951"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nvGrpSpPr>
            <p:cNvPr id="55365" name="组合 1"/>
            <p:cNvGrpSpPr>
              <a:grpSpLocks/>
            </p:cNvGrpSpPr>
            <p:nvPr/>
          </p:nvGrpSpPr>
          <p:grpSpPr bwMode="auto">
            <a:xfrm>
              <a:off x="1619250" y="3195886"/>
              <a:ext cx="762000" cy="665162"/>
              <a:chOff x="1619250" y="3627934"/>
              <a:chExt cx="762000" cy="665162"/>
            </a:xfrm>
          </p:grpSpPr>
          <p:grpSp>
            <p:nvGrpSpPr>
              <p:cNvPr id="55367" name="Group 7"/>
              <p:cNvGrpSpPr>
                <a:grpSpLocks/>
              </p:cNvGrpSpPr>
              <p:nvPr/>
            </p:nvGrpSpPr>
            <p:grpSpPr bwMode="auto">
              <a:xfrm>
                <a:off x="1619250" y="3627934"/>
                <a:ext cx="762000" cy="665162"/>
                <a:chOff x="3174" y="2656"/>
                <a:chExt cx="1549" cy="1351"/>
              </a:xfrm>
            </p:grpSpPr>
            <p:sp>
              <p:nvSpPr>
                <p:cNvPr id="19"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0"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1"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18" name="Text Box 16">
                <a:hlinkClick r:id="rId10" action="ppaction://hlinksldjump"/>
              </p:cNvPr>
              <p:cNvSpPr txBox="1">
                <a:spLocks noChangeArrowheads="1"/>
              </p:cNvSpPr>
              <p:nvPr/>
            </p:nvSpPr>
            <p:spPr bwMode="gray">
              <a:xfrm>
                <a:off x="1685930" y="3756521"/>
                <a:ext cx="612823" cy="461963"/>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1.3</a:t>
                </a:r>
              </a:p>
            </p:txBody>
          </p:sp>
        </p:grpSp>
        <p:sp>
          <p:nvSpPr>
            <p:cNvPr id="55366" name="矩形 1"/>
            <p:cNvSpPr>
              <a:spLocks noChangeArrowheads="1"/>
            </p:cNvSpPr>
            <p:nvPr/>
          </p:nvSpPr>
          <p:spPr bwMode="auto">
            <a:xfrm>
              <a:off x="2665412" y="3235766"/>
              <a:ext cx="1987550" cy="522287"/>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微型计算机</a:t>
              </a:r>
              <a:endParaRPr lang="zh-CN" altLang="en-US" sz="2800">
                <a:solidFill>
                  <a:srgbClr val="000000"/>
                </a:solidFill>
                <a:latin typeface="幼圆" pitchFamily="49" charset="-122"/>
                <a:ea typeface="幼圆" pitchFamily="49" charset="-122"/>
              </a:endParaRPr>
            </a:p>
          </p:txBody>
        </p:sp>
      </p:grpSp>
      <p:grpSp>
        <p:nvGrpSpPr>
          <p:cNvPr id="55309" name="组合 13"/>
          <p:cNvGrpSpPr>
            <a:grpSpLocks/>
          </p:cNvGrpSpPr>
          <p:nvPr/>
        </p:nvGrpSpPr>
        <p:grpSpPr bwMode="auto">
          <a:xfrm>
            <a:off x="4603750" y="2187575"/>
            <a:ext cx="3741738" cy="665163"/>
            <a:chOff x="1043608" y="3915966"/>
            <a:chExt cx="3740830" cy="665162"/>
          </a:xfrm>
        </p:grpSpPr>
        <p:grpSp>
          <p:nvGrpSpPr>
            <p:cNvPr id="55357" name="Group 17"/>
            <p:cNvGrpSpPr>
              <a:grpSpLocks/>
            </p:cNvGrpSpPr>
            <p:nvPr/>
          </p:nvGrpSpPr>
          <p:grpSpPr bwMode="auto">
            <a:xfrm>
              <a:off x="1043608" y="3915966"/>
              <a:ext cx="762000" cy="665162"/>
              <a:chOff x="1110" y="2656"/>
              <a:chExt cx="1549" cy="1351"/>
            </a:xfrm>
          </p:grpSpPr>
          <p:sp>
            <p:nvSpPr>
              <p:cNvPr id="27"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8"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9"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rgbClr val="2885DA">
                      <a:gamma/>
                      <a:shade val="46275"/>
                      <a:invGamma/>
                    </a:srgbClr>
                  </a:gs>
                  <a:gs pos="100000">
                    <a:srgbClr val="2885DA"/>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24" name="Line 25"/>
            <p:cNvSpPr>
              <a:spLocks noChangeShapeType="1"/>
            </p:cNvSpPr>
            <p:nvPr/>
          </p:nvSpPr>
          <p:spPr bwMode="auto">
            <a:xfrm>
              <a:off x="1653060" y="4509690"/>
              <a:ext cx="3131378"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26" name="Text Box 27">
              <a:hlinkClick r:id="rId11" action="ppaction://hlinksldjump"/>
            </p:cNvPr>
            <p:cNvSpPr txBox="1">
              <a:spLocks noChangeArrowheads="1"/>
            </p:cNvSpPr>
            <p:nvPr/>
          </p:nvSpPr>
          <p:spPr bwMode="gray">
            <a:xfrm>
              <a:off x="1110267" y="4014391"/>
              <a:ext cx="612626" cy="461962"/>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2.1</a:t>
              </a:r>
            </a:p>
          </p:txBody>
        </p:sp>
        <p:sp>
          <p:nvSpPr>
            <p:cNvPr id="55360" name="矩形 1"/>
            <p:cNvSpPr>
              <a:spLocks noChangeArrowheads="1"/>
            </p:cNvSpPr>
            <p:nvPr/>
          </p:nvSpPr>
          <p:spPr bwMode="auto">
            <a:xfrm>
              <a:off x="1874515" y="3986833"/>
              <a:ext cx="905797" cy="523219"/>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数制</a:t>
              </a:r>
            </a:p>
          </p:txBody>
        </p:sp>
      </p:grpSp>
      <p:grpSp>
        <p:nvGrpSpPr>
          <p:cNvPr id="55310" name="组合 21"/>
          <p:cNvGrpSpPr>
            <a:grpSpLocks/>
          </p:cNvGrpSpPr>
          <p:nvPr/>
        </p:nvGrpSpPr>
        <p:grpSpPr bwMode="auto">
          <a:xfrm>
            <a:off x="4603750" y="2835275"/>
            <a:ext cx="4321175" cy="665163"/>
            <a:chOff x="395536" y="4581128"/>
            <a:chExt cx="4320480" cy="665162"/>
          </a:xfrm>
        </p:grpSpPr>
        <p:grpSp>
          <p:nvGrpSpPr>
            <p:cNvPr id="55350" name="Group 17"/>
            <p:cNvGrpSpPr>
              <a:grpSpLocks/>
            </p:cNvGrpSpPr>
            <p:nvPr/>
          </p:nvGrpSpPr>
          <p:grpSpPr bwMode="auto">
            <a:xfrm>
              <a:off x="395536" y="4581128"/>
              <a:ext cx="762000" cy="665162"/>
              <a:chOff x="1110" y="2656"/>
              <a:chExt cx="1549" cy="1351"/>
            </a:xfrm>
          </p:grpSpPr>
          <p:sp>
            <p:nvSpPr>
              <p:cNvPr id="54"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55"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56"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rgbClr val="2885DA">
                      <a:gamma/>
                      <a:shade val="46275"/>
                      <a:invGamma/>
                    </a:srgbClr>
                  </a:gs>
                  <a:gs pos="100000">
                    <a:srgbClr val="2885DA"/>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51" name="Line 25"/>
            <p:cNvSpPr>
              <a:spLocks noChangeShapeType="1"/>
            </p:cNvSpPr>
            <p:nvPr/>
          </p:nvSpPr>
          <p:spPr bwMode="auto">
            <a:xfrm>
              <a:off x="971706" y="5190727"/>
              <a:ext cx="3744310"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53" name="Text Box 27">
              <a:hlinkClick r:id="rId7" action="ppaction://hlinksldjump"/>
            </p:cNvPr>
            <p:cNvSpPr txBox="1">
              <a:spLocks noChangeArrowheads="1"/>
            </p:cNvSpPr>
            <p:nvPr/>
          </p:nvSpPr>
          <p:spPr bwMode="gray">
            <a:xfrm>
              <a:off x="466963" y="4679553"/>
              <a:ext cx="612676" cy="461962"/>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2.2</a:t>
              </a:r>
            </a:p>
          </p:txBody>
        </p:sp>
        <p:sp>
          <p:nvSpPr>
            <p:cNvPr id="55353" name="矩形 1"/>
            <p:cNvSpPr>
              <a:spLocks noChangeArrowheads="1"/>
            </p:cNvSpPr>
            <p:nvPr/>
          </p:nvSpPr>
          <p:spPr bwMode="auto">
            <a:xfrm>
              <a:off x="1195506" y="4637737"/>
              <a:ext cx="3430747" cy="523220"/>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数据存储的组织方式</a:t>
              </a:r>
            </a:p>
          </p:txBody>
        </p:sp>
      </p:grpSp>
      <p:grpSp>
        <p:nvGrpSpPr>
          <p:cNvPr id="55311" name="Group 33"/>
          <p:cNvGrpSpPr>
            <a:grpSpLocks/>
          </p:cNvGrpSpPr>
          <p:nvPr/>
        </p:nvGrpSpPr>
        <p:grpSpPr bwMode="auto">
          <a:xfrm>
            <a:off x="4643438" y="3502025"/>
            <a:ext cx="4216400" cy="665163"/>
            <a:chOff x="1152" y="1851"/>
            <a:chExt cx="2627" cy="419"/>
          </a:xfrm>
        </p:grpSpPr>
        <p:grpSp>
          <p:nvGrpSpPr>
            <p:cNvPr id="55343" name="Group 7"/>
            <p:cNvGrpSpPr>
              <a:grpSpLocks/>
            </p:cNvGrpSpPr>
            <p:nvPr/>
          </p:nvGrpSpPr>
          <p:grpSpPr bwMode="auto">
            <a:xfrm>
              <a:off x="1152" y="1851"/>
              <a:ext cx="480" cy="419"/>
              <a:chOff x="3174" y="2656"/>
              <a:chExt cx="1549" cy="1351"/>
            </a:xfrm>
          </p:grpSpPr>
          <p:sp>
            <p:nvSpPr>
              <p:cNvPr id="73" name="AutoShape 8"/>
              <p:cNvSpPr>
                <a:spLocks noChangeArrowheads="1"/>
              </p:cNvSpPr>
              <p:nvPr/>
            </p:nvSpPr>
            <p:spPr bwMode="gray">
              <a:xfrm>
                <a:off x="3187" y="2679"/>
                <a:ext cx="1535"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74" name="AutoShape 9"/>
              <p:cNvSpPr>
                <a:spLocks noChangeArrowheads="1"/>
              </p:cNvSpPr>
              <p:nvPr/>
            </p:nvSpPr>
            <p:spPr bwMode="gray">
              <a:xfrm>
                <a:off x="3174" y="2656"/>
                <a:ext cx="1535"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75" name="AutoShape 10"/>
              <p:cNvSpPr>
                <a:spLocks noChangeArrowheads="1"/>
              </p:cNvSpPr>
              <p:nvPr/>
            </p:nvSpPr>
            <p:spPr bwMode="gray">
              <a:xfrm>
                <a:off x="3263" y="2737"/>
                <a:ext cx="1350"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70" name="Line 14"/>
            <p:cNvSpPr>
              <a:spLocks noChangeShapeType="1"/>
            </p:cNvSpPr>
            <p:nvPr/>
          </p:nvSpPr>
          <p:spPr bwMode="auto">
            <a:xfrm>
              <a:off x="1536" y="2241"/>
              <a:ext cx="2243"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71"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72" name="Text Box 16">
              <a:hlinkClick r:id="rId12" action="ppaction://hlinksldjump"/>
            </p:cNvPr>
            <p:cNvSpPr txBox="1">
              <a:spLocks noChangeArrowheads="1"/>
            </p:cNvSpPr>
            <p:nvPr/>
          </p:nvSpPr>
          <p:spPr bwMode="gray">
            <a:xfrm>
              <a:off x="1200" y="1913"/>
              <a:ext cx="382" cy="291"/>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2.3</a:t>
              </a:r>
            </a:p>
          </p:txBody>
        </p:sp>
      </p:grpSp>
      <p:sp>
        <p:nvSpPr>
          <p:cNvPr id="55312" name="矩形 1"/>
          <p:cNvSpPr>
            <a:spLocks noChangeArrowheads="1"/>
          </p:cNvSpPr>
          <p:nvPr/>
        </p:nvSpPr>
        <p:spPr bwMode="auto">
          <a:xfrm>
            <a:off x="5364163" y="3556000"/>
            <a:ext cx="3430587" cy="523875"/>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数值在计算机中表示</a:t>
            </a:r>
            <a:endParaRPr lang="zh-CN" altLang="en-US" sz="2800">
              <a:solidFill>
                <a:srgbClr val="000000"/>
              </a:solidFill>
              <a:latin typeface="幼圆" pitchFamily="49" charset="-122"/>
              <a:ea typeface="幼圆" pitchFamily="49" charset="-122"/>
            </a:endParaRPr>
          </a:p>
        </p:txBody>
      </p:sp>
      <p:grpSp>
        <p:nvGrpSpPr>
          <p:cNvPr id="55313" name="组合 4"/>
          <p:cNvGrpSpPr>
            <a:grpSpLocks/>
          </p:cNvGrpSpPr>
          <p:nvPr/>
        </p:nvGrpSpPr>
        <p:grpSpPr bwMode="auto">
          <a:xfrm>
            <a:off x="4643438" y="4203700"/>
            <a:ext cx="4210050" cy="666750"/>
            <a:chOff x="1610072" y="2305272"/>
            <a:chExt cx="4210057" cy="665162"/>
          </a:xfrm>
        </p:grpSpPr>
        <p:grpSp>
          <p:nvGrpSpPr>
            <p:cNvPr id="55334" name="Group 33"/>
            <p:cNvGrpSpPr>
              <a:grpSpLocks/>
            </p:cNvGrpSpPr>
            <p:nvPr/>
          </p:nvGrpSpPr>
          <p:grpSpPr bwMode="auto">
            <a:xfrm>
              <a:off x="1610072" y="2305272"/>
              <a:ext cx="4210057" cy="665162"/>
              <a:chOff x="1152" y="1851"/>
              <a:chExt cx="2652" cy="419"/>
            </a:xfrm>
          </p:grpSpPr>
          <p:grpSp>
            <p:nvGrpSpPr>
              <p:cNvPr id="55336" name="Group 7"/>
              <p:cNvGrpSpPr>
                <a:grpSpLocks/>
              </p:cNvGrpSpPr>
              <p:nvPr/>
            </p:nvGrpSpPr>
            <p:grpSpPr bwMode="auto">
              <a:xfrm>
                <a:off x="1152" y="1851"/>
                <a:ext cx="480" cy="419"/>
                <a:chOff x="3174" y="2656"/>
                <a:chExt cx="1549" cy="1351"/>
              </a:xfrm>
            </p:grpSpPr>
            <p:sp>
              <p:nvSpPr>
                <p:cNvPr id="83"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84"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85" name="AutoShape 10"/>
                <p:cNvSpPr>
                  <a:spLocks noChangeArrowheads="1"/>
                </p:cNvSpPr>
                <p:nvPr/>
              </p:nvSpPr>
              <p:spPr bwMode="gray">
                <a:xfrm>
                  <a:off x="3264" y="2736"/>
                  <a:ext cx="1349" cy="1168"/>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80" name="Line 14"/>
              <p:cNvSpPr>
                <a:spLocks noChangeShapeType="1"/>
              </p:cNvSpPr>
              <p:nvPr/>
            </p:nvSpPr>
            <p:spPr bwMode="auto">
              <a:xfrm>
                <a:off x="1536" y="2241"/>
                <a:ext cx="2268"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81"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82" name="Text Box 16">
                <a:hlinkClick r:id="rId13" action="ppaction://hlinksldjump"/>
              </p:cNvPr>
              <p:cNvSpPr txBox="1">
                <a:spLocks noChangeArrowheads="1"/>
              </p:cNvSpPr>
              <p:nvPr/>
            </p:nvSpPr>
            <p:spPr bwMode="gray">
              <a:xfrm>
                <a:off x="1194" y="1913"/>
                <a:ext cx="386" cy="290"/>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2.4</a:t>
                </a:r>
              </a:p>
            </p:txBody>
          </p:sp>
        </p:grpSp>
        <p:sp>
          <p:nvSpPr>
            <p:cNvPr id="55335" name="矩形 1"/>
            <p:cNvSpPr>
              <a:spLocks noChangeArrowheads="1"/>
            </p:cNvSpPr>
            <p:nvPr/>
          </p:nvSpPr>
          <p:spPr bwMode="auto">
            <a:xfrm>
              <a:off x="2628131" y="2359804"/>
              <a:ext cx="1620957" cy="523087"/>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信息编码</a:t>
              </a:r>
            </a:p>
          </p:txBody>
        </p:sp>
      </p:grpSp>
      <p:grpSp>
        <p:nvGrpSpPr>
          <p:cNvPr id="55314" name="组合 29"/>
          <p:cNvGrpSpPr>
            <a:grpSpLocks/>
          </p:cNvGrpSpPr>
          <p:nvPr/>
        </p:nvGrpSpPr>
        <p:grpSpPr bwMode="auto">
          <a:xfrm>
            <a:off x="4676775" y="4924425"/>
            <a:ext cx="4189413" cy="665163"/>
            <a:chOff x="4677345" y="3195717"/>
            <a:chExt cx="4189498" cy="665331"/>
          </a:xfrm>
        </p:grpSpPr>
        <p:grpSp>
          <p:nvGrpSpPr>
            <p:cNvPr id="55325" name="Group 33"/>
            <p:cNvGrpSpPr>
              <a:grpSpLocks/>
            </p:cNvGrpSpPr>
            <p:nvPr/>
          </p:nvGrpSpPr>
          <p:grpSpPr bwMode="auto">
            <a:xfrm>
              <a:off x="4677345" y="3195717"/>
              <a:ext cx="4176720" cy="665331"/>
              <a:chOff x="1152" y="1851"/>
              <a:chExt cx="2631" cy="419"/>
            </a:xfrm>
          </p:grpSpPr>
          <p:grpSp>
            <p:nvGrpSpPr>
              <p:cNvPr id="55327" name="Group 7"/>
              <p:cNvGrpSpPr>
                <a:grpSpLocks/>
              </p:cNvGrpSpPr>
              <p:nvPr/>
            </p:nvGrpSpPr>
            <p:grpSpPr bwMode="auto">
              <a:xfrm>
                <a:off x="1152" y="1851"/>
                <a:ext cx="480" cy="419"/>
                <a:chOff x="3174" y="2656"/>
                <a:chExt cx="1549" cy="1351"/>
              </a:xfrm>
            </p:grpSpPr>
            <p:sp>
              <p:nvSpPr>
                <p:cNvPr id="93" name="AutoShape 8"/>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94" name="AutoShape 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95"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90" name="Line 14"/>
              <p:cNvSpPr>
                <a:spLocks noChangeShapeType="1"/>
              </p:cNvSpPr>
              <p:nvPr/>
            </p:nvSpPr>
            <p:spPr bwMode="auto">
              <a:xfrm>
                <a:off x="1515" y="2225"/>
                <a:ext cx="2268"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91" name="Text Box 15"/>
              <p:cNvSpPr txBox="1">
                <a:spLocks noChangeArrowheads="1"/>
              </p:cNvSpPr>
              <p:nvPr/>
            </p:nvSpPr>
            <p:spPr bwMode="auto">
              <a:xfrm>
                <a:off x="2160" y="1899"/>
                <a:ext cx="116" cy="291"/>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92" name="Text Box 16">
                <a:hlinkClick r:id="rId14" action="ppaction://hlinksldjump"/>
              </p:cNvPr>
              <p:cNvSpPr txBox="1">
                <a:spLocks noChangeArrowheads="1"/>
              </p:cNvSpPr>
              <p:nvPr/>
            </p:nvSpPr>
            <p:spPr bwMode="gray">
              <a:xfrm>
                <a:off x="1194" y="1913"/>
                <a:ext cx="386" cy="291"/>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2.5</a:t>
                </a:r>
              </a:p>
            </p:txBody>
          </p:sp>
        </p:grpSp>
        <p:sp>
          <p:nvSpPr>
            <p:cNvPr id="55326" name="矩形 1"/>
            <p:cNvSpPr>
              <a:spLocks noChangeArrowheads="1"/>
            </p:cNvSpPr>
            <p:nvPr/>
          </p:nvSpPr>
          <p:spPr bwMode="auto">
            <a:xfrm>
              <a:off x="5436096" y="3250263"/>
              <a:ext cx="3430747" cy="523220"/>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计算科学与计算思维</a:t>
              </a:r>
              <a:endParaRPr lang="zh-CN" altLang="en-US" sz="2800">
                <a:solidFill>
                  <a:srgbClr val="000000"/>
                </a:solidFill>
                <a:latin typeface="幼圆" pitchFamily="49" charset="-122"/>
                <a:ea typeface="幼圆" pitchFamily="49" charset="-122"/>
              </a:endParaRPr>
            </a:p>
          </p:txBody>
        </p:sp>
      </p:grpSp>
      <p:grpSp>
        <p:nvGrpSpPr>
          <p:cNvPr id="55315" name="组合 22"/>
          <p:cNvGrpSpPr>
            <a:grpSpLocks/>
          </p:cNvGrpSpPr>
          <p:nvPr/>
        </p:nvGrpSpPr>
        <p:grpSpPr bwMode="auto">
          <a:xfrm>
            <a:off x="395288" y="3916363"/>
            <a:ext cx="4208462" cy="665162"/>
            <a:chOff x="4660334" y="3915797"/>
            <a:chExt cx="4209599" cy="665331"/>
          </a:xfrm>
        </p:grpSpPr>
        <p:grpSp>
          <p:nvGrpSpPr>
            <p:cNvPr id="55317" name="Group 7"/>
            <p:cNvGrpSpPr>
              <a:grpSpLocks/>
            </p:cNvGrpSpPr>
            <p:nvPr/>
          </p:nvGrpSpPr>
          <p:grpSpPr bwMode="auto">
            <a:xfrm>
              <a:off x="4660334" y="3915797"/>
              <a:ext cx="762000" cy="665331"/>
              <a:chOff x="3174" y="2656"/>
              <a:chExt cx="1549" cy="1351"/>
            </a:xfrm>
          </p:grpSpPr>
          <p:sp>
            <p:nvSpPr>
              <p:cNvPr id="103" name="AutoShape 8"/>
              <p:cNvSpPr>
                <a:spLocks noChangeArrowheads="1"/>
              </p:cNvSpPr>
              <p:nvPr/>
            </p:nvSpPr>
            <p:spPr bwMode="gray">
              <a:xfrm>
                <a:off x="3187" y="2679"/>
                <a:ext cx="1537" cy="1328"/>
              </a:xfrm>
              <a:prstGeom prst="hexagon">
                <a:avLst>
                  <a:gd name="adj" fmla="val 28916"/>
                  <a:gd name="vf" fmla="val 115470"/>
                </a:avLst>
              </a:prstGeom>
              <a:solidFill>
                <a:srgbClr val="808080"/>
              </a:solidFill>
              <a:ln>
                <a:noFill/>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04" name="AutoShape 9"/>
              <p:cNvSpPr>
                <a:spLocks noChangeArrowheads="1"/>
              </p:cNvSpPr>
              <p:nvPr/>
            </p:nvSpPr>
            <p:spPr bwMode="gray">
              <a:xfrm>
                <a:off x="3174" y="2656"/>
                <a:ext cx="1537"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05" name="AutoShape 10"/>
              <p:cNvSpPr>
                <a:spLocks noChangeArrowheads="1"/>
              </p:cNvSpPr>
              <p:nvPr/>
            </p:nvSpPr>
            <p:spPr bwMode="gray">
              <a:xfrm>
                <a:off x="3264" y="2737"/>
                <a:ext cx="1349" cy="1167"/>
              </a:xfrm>
              <a:prstGeom prst="hexagon">
                <a:avLst>
                  <a:gd name="adj" fmla="val 28896"/>
                  <a:gd name="vf" fmla="val 115470"/>
                </a:avLst>
              </a:prstGeom>
              <a:gradFill rotWithShape="1">
                <a:gsLst>
                  <a:gs pos="0">
                    <a:srgbClr val="8472EE">
                      <a:gamma/>
                      <a:shade val="46275"/>
                      <a:invGamma/>
                    </a:srgbClr>
                  </a:gs>
                  <a:gs pos="100000">
                    <a:srgbClr val="8472EE"/>
                  </a:gs>
                </a:gsLst>
                <a:lin ang="2700000" scaled="1"/>
              </a:gradFill>
              <a:ln w="9525">
                <a:solidFill>
                  <a:srgbClr val="365164"/>
                </a:solidFill>
                <a:miter lim="800000"/>
                <a:headEnd/>
                <a:tailEn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grpSp>
        <p:sp>
          <p:nvSpPr>
            <p:cNvPr id="100" name="Line 14"/>
            <p:cNvSpPr>
              <a:spLocks noChangeShapeType="1"/>
            </p:cNvSpPr>
            <p:nvPr/>
          </p:nvSpPr>
          <p:spPr bwMode="auto">
            <a:xfrm>
              <a:off x="5270099" y="4535079"/>
              <a:ext cx="3599834" cy="0"/>
            </a:xfrm>
            <a:prstGeom prst="line">
              <a:avLst/>
            </a:prstGeom>
            <a:noFill/>
            <a:ln w="25400">
              <a:solidFill>
                <a:srgbClr val="365164"/>
              </a:solidFill>
              <a:prstDash val="sysDot"/>
              <a:round/>
              <a:headEnd/>
              <a:tailEnd type="oval" w="med" len="med"/>
            </a:ln>
            <a:effectLst/>
            <a:extLst/>
          </p:spPr>
          <p:txBody>
            <a:bodyPr wrap="none" anchor="ctr"/>
            <a:lstStyle/>
            <a:p>
              <a:pPr>
                <a:defRPr/>
              </a:pPr>
              <a:endParaRPr lang="zh-CN" altLang="en-US" kern="0">
                <a:solidFill>
                  <a:sysClr val="windowText" lastClr="000000"/>
                </a:solidFill>
                <a:ea typeface="Adobe 繁黑體 Std B" pitchFamily="34" charset="-128"/>
              </a:endParaRPr>
            </a:p>
          </p:txBody>
        </p:sp>
        <p:sp>
          <p:nvSpPr>
            <p:cNvPr id="101" name="Text Box 15"/>
            <p:cNvSpPr txBox="1">
              <a:spLocks noChangeArrowheads="1"/>
            </p:cNvSpPr>
            <p:nvPr/>
          </p:nvSpPr>
          <p:spPr bwMode="auto">
            <a:xfrm>
              <a:off x="6260966" y="3992016"/>
              <a:ext cx="184200" cy="462079"/>
            </a:xfrm>
            <a:prstGeom prst="rect">
              <a:avLst/>
            </a:prstGeom>
            <a:noFill/>
            <a:ln>
              <a:noFill/>
            </a:ln>
            <a:effectLst/>
            <a:extLst/>
          </p:spPr>
          <p:txBody>
            <a:bodyPr wrap="none">
              <a:spAutoFit/>
            </a:bodyPr>
            <a:lstStyle/>
            <a:p>
              <a:pPr eaLnBrk="0" hangingPunct="0">
                <a:defRPr/>
              </a:pPr>
              <a:endParaRPr lang="en-US" altLang="zh-CN" sz="2400" kern="0" dirty="0">
                <a:solidFill>
                  <a:sysClr val="windowText" lastClr="000000"/>
                </a:solidFill>
              </a:endParaRPr>
            </a:p>
          </p:txBody>
        </p:sp>
        <p:sp>
          <p:nvSpPr>
            <p:cNvPr id="102" name="Text Box 16">
              <a:hlinkClick r:id="rId15" action="ppaction://hlinksldjump"/>
            </p:cNvPr>
            <p:cNvSpPr txBox="1">
              <a:spLocks noChangeArrowheads="1"/>
            </p:cNvSpPr>
            <p:nvPr/>
          </p:nvSpPr>
          <p:spPr bwMode="gray">
            <a:xfrm>
              <a:off x="4727027" y="4014247"/>
              <a:ext cx="612941" cy="462079"/>
            </a:xfrm>
            <a:prstGeom prst="rect">
              <a:avLst/>
            </a:prstGeom>
            <a:noFill/>
            <a:ln>
              <a:noFill/>
            </a:ln>
            <a:effectLst/>
            <a:extLst/>
          </p:spPr>
          <p:txBody>
            <a:bodyPr wrap="none">
              <a:spAutoFit/>
            </a:bodyPr>
            <a:lstStyle/>
            <a:p>
              <a:pPr algn="ctr" eaLnBrk="0" hangingPunct="0">
                <a:defRPr/>
              </a:pPr>
              <a:r>
                <a:rPr lang="en-US" altLang="zh-CN" sz="2400" b="1" kern="0" dirty="0">
                  <a:solidFill>
                    <a:srgbClr val="FFFFFF"/>
                  </a:solidFill>
                </a:rPr>
                <a:t>1.4</a:t>
              </a:r>
            </a:p>
          </p:txBody>
        </p:sp>
        <p:sp>
          <p:nvSpPr>
            <p:cNvPr id="55321" name="矩形 1"/>
            <p:cNvSpPr>
              <a:spLocks noChangeArrowheads="1"/>
            </p:cNvSpPr>
            <p:nvPr/>
          </p:nvSpPr>
          <p:spPr bwMode="auto">
            <a:xfrm>
              <a:off x="5436096" y="3970343"/>
              <a:ext cx="3070071" cy="523220"/>
            </a:xfrm>
            <a:prstGeom prst="rect">
              <a:avLst/>
            </a:prstGeom>
            <a:noFill/>
            <a:ln w="9525">
              <a:noFill/>
              <a:miter lim="800000"/>
              <a:headEnd/>
              <a:tailEnd/>
            </a:ln>
          </p:spPr>
          <p:txBody>
            <a:bodyPr wrap="none">
              <a:spAutoFit/>
            </a:bodyPr>
            <a:lstStyle/>
            <a:p>
              <a:pPr fontAlgn="base">
                <a:spcBef>
                  <a:spcPct val="0"/>
                </a:spcBef>
                <a:spcAft>
                  <a:spcPct val="0"/>
                </a:spcAft>
              </a:pPr>
              <a:r>
                <a:rPr lang="zh-CN" altLang="en-US" sz="2800" b="1">
                  <a:solidFill>
                    <a:srgbClr val="000000"/>
                  </a:solidFill>
                  <a:latin typeface="幼圆" pitchFamily="49" charset="-122"/>
                  <a:ea typeface="幼圆" pitchFamily="49" charset="-122"/>
                </a:rPr>
                <a:t>计算机系统的维护</a:t>
              </a:r>
              <a:endParaRPr lang="zh-CN" altLang="en-US" sz="2800">
                <a:solidFill>
                  <a:srgbClr val="000000"/>
                </a:solidFill>
                <a:latin typeface="幼圆" pitchFamily="49" charset="-122"/>
                <a:ea typeface="幼圆" pitchFamily="49" charset="-122"/>
              </a:endParaRPr>
            </a:p>
          </p:txBody>
        </p:sp>
      </p:grpSp>
      <p:sp>
        <p:nvSpPr>
          <p:cNvPr id="5531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433118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535487"/>
          </a:xfrm>
        </p:spPr>
        <p:txBody>
          <a:bodyPr/>
          <a:lstStyle/>
          <a:p>
            <a:pPr marL="0" indent="0" eaLnBrk="1" hangingPunct="1">
              <a:buClr>
                <a:srgbClr val="DC5900"/>
              </a:buClr>
              <a:buFont typeface="Wingdings" pitchFamily="2" charset="2"/>
              <a:buNone/>
              <a:defRPr/>
            </a:pPr>
            <a:r>
              <a:rPr lang="zh-CN" altLang="en-US" sz="3600" kern="1200" dirty="0" smtClean="0">
                <a:solidFill>
                  <a:srgbClr val="000000"/>
                </a:solidFill>
                <a:ea typeface="黑体" pitchFamily="49" charset="-122"/>
              </a:rPr>
              <a:t>一：认识计算机</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什么是计算机？</a:t>
            </a:r>
            <a:endParaRPr lang="en-US" altLang="zh-CN" kern="1200" dirty="0" smtClean="0">
              <a:solidFill>
                <a:srgbClr val="000000"/>
              </a:solidFill>
              <a:latin typeface="黑体" pitchFamily="49" charset="-122"/>
              <a:ea typeface="黑体" pitchFamily="49" charset="-122"/>
              <a:cs typeface="+mn-cs"/>
            </a:endParaRPr>
          </a:p>
          <a:p>
            <a:pPr lvl="1" eaLnBrk="1" hangingPunct="1">
              <a:buClr>
                <a:srgbClr val="000000"/>
              </a:buClr>
              <a:buSzTx/>
              <a:buFont typeface="Wingdings" pitchFamily="2" charset="2"/>
              <a:buChar char="Ø"/>
              <a:defRPr/>
            </a:pPr>
            <a:r>
              <a:rPr lang="zh-CN" altLang="en-US" kern="1200" dirty="0" smtClean="0">
                <a:solidFill>
                  <a:srgbClr val="000000"/>
                </a:solidFill>
                <a:latin typeface="宋体" pitchFamily="2" charset="-122"/>
                <a:cs typeface="+mn-cs"/>
              </a:rPr>
              <a:t>是一种能够按照所存储的程序，自动、高速地进行大量的数值计算、数据处理的现代化电子设备。</a:t>
            </a:r>
            <a:endParaRPr lang="en-US" altLang="zh-CN" kern="1200" dirty="0" smtClean="0">
              <a:solidFill>
                <a:srgbClr val="000000"/>
              </a:solidFill>
              <a:latin typeface="宋体" pitchFamily="2" charset="-122"/>
              <a:cs typeface="+mn-cs"/>
            </a:endParaRPr>
          </a:p>
          <a:p>
            <a:pPr lvl="1" eaLnBrk="1" hangingPunct="1">
              <a:buClr>
                <a:srgbClr val="000000"/>
              </a:buClr>
              <a:buSzTx/>
              <a:buFont typeface="Wingdings" pitchFamily="2" charset="2"/>
              <a:buChar char="Ø"/>
              <a:defRPr/>
            </a:pPr>
            <a:r>
              <a:rPr lang="en-US" altLang="zh-CN" kern="1200" dirty="0" smtClean="0">
                <a:solidFill>
                  <a:srgbClr val="000000"/>
                </a:solidFill>
                <a:latin typeface="宋体" pitchFamily="2" charset="-122"/>
                <a:cs typeface="+mn-cs"/>
              </a:rPr>
              <a:t>【</a:t>
            </a:r>
            <a:r>
              <a:rPr lang="zh-CN" altLang="en-US" kern="1200" dirty="0" smtClean="0">
                <a:solidFill>
                  <a:srgbClr val="000000"/>
                </a:solidFill>
                <a:latin typeface="宋体" pitchFamily="2" charset="-122"/>
                <a:cs typeface="+mn-cs"/>
              </a:rPr>
              <a:t>其类型、特点？</a:t>
            </a:r>
            <a:r>
              <a:rPr lang="en-US" altLang="zh-CN" kern="1200" dirty="0" smtClean="0">
                <a:solidFill>
                  <a:srgbClr val="000000"/>
                </a:solidFill>
                <a:latin typeface="宋体" pitchFamily="2" charset="-122"/>
                <a:cs typeface="+mn-cs"/>
              </a:rPr>
              <a:t>】</a:t>
            </a:r>
            <a:endParaRPr lang="zh-CN" altLang="en-US" kern="1200" dirty="0" smtClean="0">
              <a:solidFill>
                <a:srgbClr val="000000"/>
              </a:solidFill>
              <a:latin typeface="宋体" pitchFamily="2" charset="-122"/>
              <a:cs typeface="+mn-cs"/>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计算机的发展历程</a:t>
            </a:r>
            <a:endParaRPr lang="en-US" altLang="zh-CN" kern="1200" dirty="0" smtClean="0">
              <a:solidFill>
                <a:srgbClr val="000000"/>
              </a:solidFill>
              <a:latin typeface="黑体" pitchFamily="49" charset="-122"/>
              <a:ea typeface="黑体" pitchFamily="49" charset="-122"/>
              <a:cs typeface="+mn-cs"/>
            </a:endParaRPr>
          </a:p>
          <a:p>
            <a:pPr lvl="1" eaLnBrk="1" hangingPunct="1">
              <a:buClr>
                <a:srgbClr val="000000"/>
              </a:buClr>
              <a:buSzTx/>
              <a:buFont typeface="Wingdings" pitchFamily="2" charset="2"/>
              <a:buChar char="Ø"/>
              <a:defRPr/>
            </a:pPr>
            <a:r>
              <a:rPr lang="zh-CN" altLang="en-US" kern="1200" dirty="0" smtClean="0">
                <a:solidFill>
                  <a:srgbClr val="000000"/>
                </a:solidFill>
                <a:latin typeface="宋体" pitchFamily="2" charset="-122"/>
                <a:cs typeface="+mn-cs"/>
              </a:rPr>
              <a:t>发展至今分</a:t>
            </a:r>
            <a:r>
              <a:rPr lang="en-US" altLang="zh-CN" kern="1200" dirty="0" smtClean="0">
                <a:solidFill>
                  <a:srgbClr val="000000"/>
                </a:solidFill>
                <a:latin typeface="宋体" pitchFamily="2" charset="-122"/>
                <a:cs typeface="+mn-cs"/>
              </a:rPr>
              <a:t>4</a:t>
            </a:r>
            <a:r>
              <a:rPr lang="zh-CN" altLang="en-US" kern="1200" dirty="0" smtClean="0">
                <a:solidFill>
                  <a:srgbClr val="000000"/>
                </a:solidFill>
                <a:latin typeface="宋体" pitchFamily="2" charset="-122"/>
                <a:cs typeface="+mn-cs"/>
              </a:rPr>
              <a:t>个阶段。</a:t>
            </a:r>
            <a:r>
              <a:rPr lang="en-US" altLang="zh-CN" kern="1200" dirty="0" smtClean="0">
                <a:solidFill>
                  <a:srgbClr val="000000"/>
                </a:solidFill>
                <a:latin typeface="宋体" pitchFamily="2" charset="-122"/>
                <a:cs typeface="+mn-cs"/>
              </a:rPr>
              <a:t>【</a:t>
            </a:r>
            <a:r>
              <a:rPr lang="zh-CN" altLang="en-US" kern="1200" dirty="0" smtClean="0">
                <a:solidFill>
                  <a:srgbClr val="000000"/>
                </a:solidFill>
                <a:latin typeface="宋体" pitchFamily="2" charset="-122"/>
                <a:cs typeface="+mn-cs"/>
              </a:rPr>
              <a:t>各阶段特点？</a:t>
            </a:r>
            <a:r>
              <a:rPr lang="en-US" altLang="zh-CN" kern="1200" dirty="0" smtClean="0">
                <a:solidFill>
                  <a:srgbClr val="000000"/>
                </a:solidFill>
                <a:latin typeface="宋体" pitchFamily="2" charset="-122"/>
                <a:cs typeface="+mn-cs"/>
              </a:rPr>
              <a:t>】</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关于微型计算机</a:t>
            </a:r>
            <a:endParaRPr lang="en-US" altLang="zh-CN" kern="1200" dirty="0" smtClean="0">
              <a:solidFill>
                <a:srgbClr val="000000"/>
              </a:solidFill>
              <a:latin typeface="黑体" pitchFamily="49" charset="-122"/>
              <a:ea typeface="黑体" pitchFamily="49" charset="-122"/>
              <a:cs typeface="+mn-cs"/>
            </a:endParaRPr>
          </a:p>
          <a:p>
            <a:pPr lvl="1" eaLnBrk="1" hangingPunct="1">
              <a:buClr>
                <a:srgbClr val="000000"/>
              </a:buClr>
              <a:buSzTx/>
              <a:buFont typeface="Wingdings" pitchFamily="2" charset="2"/>
              <a:buChar char="Ø"/>
              <a:defRPr/>
            </a:pPr>
            <a:r>
              <a:rPr lang="zh-CN" altLang="en-US" kern="1200" dirty="0" smtClean="0">
                <a:solidFill>
                  <a:srgbClr val="000000"/>
                </a:solidFill>
                <a:latin typeface="+mn-ea"/>
                <a:cs typeface="+mn-cs"/>
              </a:rPr>
              <a:t>属第</a:t>
            </a:r>
            <a:r>
              <a:rPr lang="en-US" altLang="zh-CN" kern="1200" dirty="0" smtClean="0">
                <a:solidFill>
                  <a:srgbClr val="000000"/>
                </a:solidFill>
                <a:latin typeface="+mn-ea"/>
                <a:cs typeface="+mn-cs"/>
              </a:rPr>
              <a:t>4</a:t>
            </a:r>
            <a:r>
              <a:rPr lang="zh-CN" altLang="en-US" kern="1200" dirty="0" smtClean="0">
                <a:solidFill>
                  <a:srgbClr val="000000"/>
                </a:solidFill>
                <a:latin typeface="+mn-ea"/>
                <a:cs typeface="+mn-cs"/>
              </a:rPr>
              <a:t>代机。</a:t>
            </a:r>
            <a:endParaRPr lang="en-US" altLang="zh-CN" kern="1200" dirty="0">
              <a:solidFill>
                <a:srgbClr val="000000"/>
              </a:solidFill>
              <a:latin typeface="+mn-ea"/>
              <a:cs typeface="+mn-cs"/>
            </a:endParaRPr>
          </a:p>
        </p:txBody>
      </p:sp>
      <p:sp>
        <p:nvSpPr>
          <p:cNvPr id="56323"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6324"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6325"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6326"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6327"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6328"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E2322F4E-D4BE-4CAD-81A4-4FA49F4F1002}" type="slidenum">
              <a:rPr lang="en-US" altLang="zh-CN">
                <a:solidFill>
                  <a:srgbClr val="007A77"/>
                </a:solidFill>
              </a:rPr>
              <a:pPr algn="r">
                <a:defRPr/>
              </a:pPr>
              <a:t>4</a:t>
            </a:fld>
            <a:endParaRPr lang="en-US" altLang="zh-CN">
              <a:solidFill>
                <a:srgbClr val="007A77"/>
              </a:solidFill>
            </a:endParaRPr>
          </a:p>
        </p:txBody>
      </p:sp>
      <p:sp>
        <p:nvSpPr>
          <p:cNvPr id="2" name="右箭头 1">
            <a:hlinkClick r:id="" action="ppaction://hlinkshowjump?jump=nextslide"/>
          </p:cNvPr>
          <p:cNvSpPr/>
          <p:nvPr/>
        </p:nvSpPr>
        <p:spPr bwMode="auto">
          <a:xfrm>
            <a:off x="8316913" y="6381750"/>
            <a:ext cx="719137" cy="404813"/>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56332"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3024980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325937"/>
          </a:xfrm>
        </p:spPr>
        <p:txBody>
          <a:bodyPr/>
          <a:lstStyle/>
          <a:p>
            <a:pPr marL="57150" indent="0" eaLnBrk="1" hangingPunct="1">
              <a:buClr>
                <a:srgbClr val="A50021"/>
              </a:buClr>
              <a:buSzTx/>
              <a:buFont typeface="Wingdings" pitchFamily="2" charset="2"/>
              <a:buNone/>
              <a:defRPr/>
            </a:pPr>
            <a:r>
              <a:rPr lang="zh-CN" altLang="en-US" kern="1200" dirty="0" smtClean="0">
                <a:solidFill>
                  <a:srgbClr val="000000"/>
                </a:solidFill>
                <a:latin typeface="黑体" pitchFamily="49" charset="-122"/>
                <a:ea typeface="黑体" pitchFamily="49" charset="-122"/>
              </a:rPr>
              <a:t>二：清楚计算机能做什么？</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科学计算、数据处理、过程控制、计算机辅助系统、文化教育与娱乐、电子商务与电子政务、人工智能、虚拟现实</a:t>
            </a:r>
            <a:endParaRPr lang="en-US" altLang="zh-CN" kern="1200" dirty="0">
              <a:solidFill>
                <a:srgbClr val="000000"/>
              </a:solidFill>
              <a:latin typeface="黑体" pitchFamily="49" charset="-122"/>
              <a:ea typeface="黑体" pitchFamily="49" charset="-122"/>
              <a:cs typeface="+mn-cs"/>
            </a:endParaRPr>
          </a:p>
          <a:p>
            <a:pPr marL="57150" indent="0" eaLnBrk="1" hangingPunct="1">
              <a:buClr>
                <a:srgbClr val="A50021"/>
              </a:buClr>
              <a:buSzTx/>
              <a:buFont typeface="Wingdings" pitchFamily="2" charset="2"/>
              <a:buNone/>
              <a:defRPr/>
            </a:pPr>
            <a:r>
              <a:rPr lang="zh-CN" altLang="en-US" kern="1200" dirty="0" smtClean="0">
                <a:solidFill>
                  <a:srgbClr val="000000"/>
                </a:solidFill>
                <a:latin typeface="黑体" pitchFamily="49" charset="-122"/>
                <a:ea typeface="黑体" pitchFamily="49" charset="-122"/>
              </a:rPr>
              <a:t>三：了解计算机的发展方向</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发展方向</a:t>
            </a:r>
            <a:endParaRPr lang="en-US" altLang="zh-CN" kern="1200" dirty="0" smtClean="0">
              <a:solidFill>
                <a:srgbClr val="000000"/>
              </a:solidFill>
              <a:latin typeface="黑体" pitchFamily="49" charset="-122"/>
              <a:ea typeface="黑体" pitchFamily="49" charset="-122"/>
              <a:cs typeface="+mn-cs"/>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未来计算机</a:t>
            </a:r>
            <a:endParaRPr lang="en-US" altLang="zh-CN" kern="1200" dirty="0">
              <a:solidFill>
                <a:srgbClr val="000000"/>
              </a:solidFill>
              <a:cs typeface="+mn-cs"/>
            </a:endParaRPr>
          </a:p>
        </p:txBody>
      </p:sp>
      <p:sp>
        <p:nvSpPr>
          <p:cNvPr id="57347"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7348"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7349"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7350"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7351"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7352"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48A39718-724D-49CE-BF5E-50730AA1C585}" type="slidenum">
              <a:rPr lang="en-US" altLang="zh-CN">
                <a:solidFill>
                  <a:srgbClr val="007A77"/>
                </a:solidFill>
              </a:rPr>
              <a:pPr algn="r">
                <a:defRPr/>
              </a:pPr>
              <a:t>5</a:t>
            </a:fld>
            <a:endParaRPr lang="en-US" altLang="zh-CN">
              <a:solidFill>
                <a:srgbClr val="007A77"/>
              </a:solidFill>
            </a:endParaRPr>
          </a:p>
        </p:txBody>
      </p:sp>
      <p:sp>
        <p:nvSpPr>
          <p:cNvPr id="2" name="左箭头 1">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5735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770683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8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325937"/>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一：掌握计算机系统的组成</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计算机硬件系统：五大部分</a:t>
            </a: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计算机软件系统：系统软件、应用软件</a:t>
            </a:r>
            <a:endParaRPr lang="en-US" altLang="zh-CN" kern="1200" dirty="0" smtClean="0">
              <a:solidFill>
                <a:srgbClr val="000000"/>
              </a:solidFill>
              <a:latin typeface="黑体" pitchFamily="49" charset="-122"/>
              <a:ea typeface="黑体" pitchFamily="49" charset="-122"/>
              <a:cs typeface="+mn-cs"/>
            </a:endParaRPr>
          </a:p>
          <a:p>
            <a:pPr marL="57150" indent="0" eaLnBrk="1" hangingPunct="1">
              <a:buClr>
                <a:srgbClr val="A50021"/>
              </a:buClr>
              <a:buSzTx/>
              <a:buFont typeface="Wingdings" pitchFamily="2" charset="2"/>
              <a:buNone/>
              <a:defRPr/>
            </a:pPr>
            <a:r>
              <a:rPr lang="zh-CN" altLang="en-US" kern="1200" dirty="0" smtClean="0">
                <a:solidFill>
                  <a:srgbClr val="000000"/>
                </a:solidFill>
                <a:latin typeface="黑体" pitchFamily="49" charset="-122"/>
                <a:ea typeface="黑体" pitchFamily="49" charset="-122"/>
              </a:rPr>
              <a:t>二：了解计算机工作原理</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a:solidFill>
                  <a:srgbClr val="000000"/>
                </a:solidFill>
                <a:latin typeface="黑体" pitchFamily="49" charset="-122"/>
                <a:ea typeface="黑体" pitchFamily="49" charset="-122"/>
              </a:rPr>
              <a:t>存储程序控制</a:t>
            </a:r>
            <a:r>
              <a:rPr lang="zh-CN" altLang="en-US" kern="1200" dirty="0" smtClean="0">
                <a:solidFill>
                  <a:srgbClr val="000000"/>
                </a:solidFill>
                <a:latin typeface="黑体" pitchFamily="49" charset="-122"/>
                <a:ea typeface="黑体" pitchFamily="49" charset="-122"/>
              </a:rPr>
              <a:t>原理</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指令及其执行过程</a:t>
            </a:r>
            <a:endParaRPr lang="en-US" altLang="zh-CN" kern="1200" dirty="0" smtClean="0">
              <a:solidFill>
                <a:srgbClr val="000000"/>
              </a:solidFill>
              <a:latin typeface="黑体" pitchFamily="49" charset="-122"/>
              <a:ea typeface="黑体" pitchFamily="49" charset="-122"/>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rPr>
              <a:t>程序的运行过程</a:t>
            </a:r>
            <a:endParaRPr lang="en-US" altLang="zh-CN" kern="1200" dirty="0">
              <a:solidFill>
                <a:srgbClr val="000000"/>
              </a:solidFill>
              <a:latin typeface="黑体" pitchFamily="49" charset="-122"/>
              <a:ea typeface="黑体" pitchFamily="49" charset="-122"/>
              <a:cs typeface="+mn-cs"/>
            </a:endParaRPr>
          </a:p>
        </p:txBody>
      </p:sp>
      <p:sp>
        <p:nvSpPr>
          <p:cNvPr id="58371"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8372"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8373"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8374"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8375"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8376"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71B6C442-3F3B-4B28-8BF1-03A707B9FA74}" type="slidenum">
              <a:rPr lang="en-US" altLang="zh-CN">
                <a:solidFill>
                  <a:srgbClr val="007A77"/>
                </a:solidFill>
              </a:rPr>
              <a:pPr algn="r">
                <a:defRPr/>
              </a:pPr>
              <a:t>6</a:t>
            </a:fld>
            <a:endParaRPr lang="en-US" altLang="zh-CN">
              <a:solidFill>
                <a:srgbClr val="007A77"/>
              </a:solidFill>
            </a:endParaRPr>
          </a:p>
        </p:txBody>
      </p:sp>
      <p:sp>
        <p:nvSpPr>
          <p:cNvPr id="13" name="左箭头 12">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58380"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056762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01625" y="1773238"/>
            <a:ext cx="8540750" cy="4325937"/>
          </a:xfrm>
        </p:spPr>
        <p:txBody>
          <a:bodyPr/>
          <a:lstStyle/>
          <a:p>
            <a:pPr marL="0" indent="0" eaLnBrk="1" hangingPunct="1">
              <a:buClr>
                <a:srgbClr val="DC5900"/>
              </a:buClr>
              <a:buFont typeface="Wingdings" pitchFamily="2" charset="2"/>
              <a:buNone/>
              <a:defRPr/>
            </a:pPr>
            <a:r>
              <a:rPr lang="zh-CN" altLang="en-US" kern="1200" dirty="0">
                <a:solidFill>
                  <a:srgbClr val="000000"/>
                </a:solidFill>
                <a:ea typeface="黑体" pitchFamily="49" charset="-122"/>
              </a:rPr>
              <a:t>一</a:t>
            </a:r>
            <a:r>
              <a:rPr lang="zh-CN" altLang="en-US" kern="1200" dirty="0" smtClean="0">
                <a:solidFill>
                  <a:srgbClr val="000000"/>
                </a:solidFill>
                <a:ea typeface="黑体" pitchFamily="49" charset="-122"/>
              </a:rPr>
              <a:t>：了解微型计算机系统的组成</a:t>
            </a:r>
          </a:p>
          <a:p>
            <a:pPr marL="457200" lvl="1" indent="0" eaLnBrk="1" hangingPunct="1">
              <a:buClr>
                <a:srgbClr val="A50021"/>
              </a:buClr>
              <a:buSzTx/>
              <a:buFont typeface="Wingdings" pitchFamily="2" charset="2"/>
              <a:buChar char="l"/>
              <a:defRPr/>
            </a:pPr>
            <a:r>
              <a:rPr lang="zh-CN" altLang="en-US" kern="1200" dirty="0">
                <a:solidFill>
                  <a:srgbClr val="000000"/>
                </a:solidFill>
                <a:latin typeface="黑体" pitchFamily="49" charset="-122"/>
                <a:ea typeface="黑体" pitchFamily="49" charset="-122"/>
                <a:cs typeface="+mn-cs"/>
              </a:rPr>
              <a:t>台式计算机和便携</a:t>
            </a:r>
            <a:r>
              <a:rPr lang="zh-CN" altLang="en-US" kern="1200" dirty="0" smtClean="0">
                <a:solidFill>
                  <a:srgbClr val="000000"/>
                </a:solidFill>
                <a:latin typeface="黑体" pitchFamily="49" charset="-122"/>
                <a:ea typeface="黑体" pitchFamily="49" charset="-122"/>
                <a:cs typeface="+mn-cs"/>
              </a:rPr>
              <a:t>计算机（笔记本）</a:t>
            </a:r>
            <a:endParaRPr lang="en-US" altLang="zh-CN" kern="1200" dirty="0" smtClean="0">
              <a:solidFill>
                <a:srgbClr val="000000"/>
              </a:solidFill>
              <a:latin typeface="黑体" pitchFamily="49" charset="-122"/>
              <a:ea typeface="黑体" pitchFamily="49" charset="-122"/>
              <a:cs typeface="+mn-cs"/>
            </a:endParaRPr>
          </a:p>
          <a:p>
            <a:pPr marL="457200" lvl="1" indent="0" eaLnBrk="1" hangingPunct="1">
              <a:buClr>
                <a:srgbClr val="A50021"/>
              </a:buClr>
              <a:buSzTx/>
              <a:buFont typeface="Wingdings" pitchFamily="2" charset="2"/>
              <a:buChar char="l"/>
              <a:defRPr/>
            </a:pPr>
            <a:r>
              <a:rPr lang="zh-CN" altLang="en-US" kern="1200" dirty="0" smtClean="0">
                <a:solidFill>
                  <a:srgbClr val="000000"/>
                </a:solidFill>
                <a:latin typeface="黑体" pitchFamily="49" charset="-122"/>
                <a:ea typeface="黑体" pitchFamily="49" charset="-122"/>
                <a:cs typeface="+mn-cs"/>
              </a:rPr>
              <a:t>技术指标：字长、主频、运算速度、内存容量</a:t>
            </a:r>
            <a:endParaRPr lang="en-US" altLang="zh-CN" kern="1200" dirty="0" smtClean="0">
              <a:solidFill>
                <a:srgbClr val="000000"/>
              </a:solidFill>
              <a:latin typeface="黑体" pitchFamily="49" charset="-122"/>
              <a:ea typeface="黑体" pitchFamily="49" charset="-122"/>
              <a:cs typeface="+mn-cs"/>
            </a:endParaRPr>
          </a:p>
          <a:p>
            <a:pPr marL="57150" indent="0" eaLnBrk="1" hangingPunct="1">
              <a:buClr>
                <a:srgbClr val="A50021"/>
              </a:buClr>
              <a:buSzTx/>
              <a:buFont typeface="Wingdings" pitchFamily="2" charset="2"/>
              <a:buNone/>
              <a:defRPr/>
            </a:pPr>
            <a:r>
              <a:rPr lang="zh-CN" altLang="en-US" kern="1200" dirty="0" smtClean="0">
                <a:solidFill>
                  <a:srgbClr val="000000"/>
                </a:solidFill>
                <a:latin typeface="黑体" pitchFamily="49" charset="-122"/>
                <a:ea typeface="黑体" pitchFamily="49" charset="-122"/>
              </a:rPr>
              <a:t>二：</a:t>
            </a:r>
            <a:r>
              <a:rPr lang="zh-CN" altLang="en-US" kern="1200" dirty="0">
                <a:solidFill>
                  <a:srgbClr val="000000"/>
                </a:solidFill>
                <a:latin typeface="黑体" pitchFamily="49" charset="-122"/>
                <a:ea typeface="黑体" pitchFamily="49" charset="-122"/>
              </a:rPr>
              <a:t>掌握选配微型计算机的</a:t>
            </a:r>
            <a:r>
              <a:rPr lang="zh-CN" altLang="en-US" kern="1200" dirty="0" smtClean="0">
                <a:solidFill>
                  <a:srgbClr val="000000"/>
                </a:solidFill>
                <a:latin typeface="黑体" pitchFamily="49" charset="-122"/>
                <a:ea typeface="黑体" pitchFamily="49" charset="-122"/>
              </a:rPr>
              <a:t>方法</a:t>
            </a:r>
            <a:endParaRPr lang="en-US" altLang="zh-CN" kern="1200" dirty="0" smtClean="0">
              <a:solidFill>
                <a:srgbClr val="000000"/>
              </a:solidFill>
              <a:latin typeface="黑体" pitchFamily="49" charset="-122"/>
              <a:ea typeface="黑体" pitchFamily="49" charset="-122"/>
            </a:endParaRPr>
          </a:p>
        </p:txBody>
      </p:sp>
      <p:sp>
        <p:nvSpPr>
          <p:cNvPr id="59395"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59396"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59397"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59398"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59399"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59400"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BDC6B27D-48BA-4FDA-9723-B29000A33E91}" type="slidenum">
              <a:rPr lang="en-US" altLang="zh-CN">
                <a:solidFill>
                  <a:srgbClr val="007A77"/>
                </a:solidFill>
              </a:rPr>
              <a:pPr algn="r">
                <a:defRPr/>
              </a:pPr>
              <a:t>7</a:t>
            </a:fld>
            <a:endParaRPr lang="en-US" altLang="zh-CN">
              <a:solidFill>
                <a:srgbClr val="007A77"/>
              </a:solidFill>
            </a:endParaRPr>
          </a:p>
        </p:txBody>
      </p:sp>
      <p:sp>
        <p:nvSpPr>
          <p:cNvPr id="13" name="左箭头 12">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cxnSp>
        <p:nvCxnSpPr>
          <p:cNvPr id="59404" name="直接连接符 2"/>
          <p:cNvCxnSpPr>
            <a:cxnSpLocks noChangeShapeType="1"/>
          </p:cNvCxnSpPr>
          <p:nvPr/>
        </p:nvCxnSpPr>
        <p:spPr bwMode="auto">
          <a:xfrm>
            <a:off x="1476375" y="5373688"/>
            <a:ext cx="914400" cy="623887"/>
          </a:xfrm>
          <a:prstGeom prst="line">
            <a:avLst/>
          </a:prstGeom>
          <a:noFill/>
          <a:ln w="9525">
            <a:noFill/>
            <a:round/>
            <a:headEnd/>
            <a:tailEnd/>
          </a:ln>
        </p:spPr>
      </p:cxnSp>
      <p:pic>
        <p:nvPicPr>
          <p:cNvPr id="14351" name="Picture 15"/>
          <p:cNvPicPr>
            <a:picLocks noChangeAspect="1" noChangeArrowheads="1"/>
          </p:cNvPicPr>
          <p:nvPr/>
        </p:nvPicPr>
        <p:blipFill>
          <a:blip r:embed="rId9"/>
          <a:srcRect/>
          <a:stretch>
            <a:fillRect/>
          </a:stretch>
        </p:blipFill>
        <p:spPr bwMode="auto">
          <a:xfrm>
            <a:off x="325438" y="4221163"/>
            <a:ext cx="8339137" cy="1560512"/>
          </a:xfrm>
          <a:prstGeom prst="rect">
            <a:avLst/>
          </a:prstGeom>
          <a:noFill/>
          <a:ln w="9525">
            <a:noFill/>
            <a:miter lim="800000"/>
            <a:headEnd/>
            <a:tailEnd/>
          </a:ln>
        </p:spPr>
      </p:pic>
      <p:sp>
        <p:nvSpPr>
          <p:cNvPr id="59406"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2350481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一：计算机病毒的防治</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凡是</a:t>
            </a:r>
            <a:r>
              <a:rPr lang="zh-CN" altLang="en-US" kern="1200" dirty="0">
                <a:solidFill>
                  <a:srgbClr val="000000"/>
                </a:solidFill>
                <a:ea typeface="黑体" pitchFamily="49" charset="-122"/>
              </a:rPr>
              <a:t>能够引起计算机故障，破坏计算机数据的</a:t>
            </a:r>
            <a:r>
              <a:rPr lang="zh-CN" altLang="en-US" kern="1200" dirty="0" smtClean="0">
                <a:solidFill>
                  <a:srgbClr val="000000"/>
                </a:solidFill>
                <a:ea typeface="黑体" pitchFamily="49" charset="-122"/>
              </a:rPr>
              <a:t>程序称为</a:t>
            </a:r>
            <a:r>
              <a:rPr lang="zh-CN" altLang="en-US" kern="1200" dirty="0">
                <a:solidFill>
                  <a:srgbClr val="000000"/>
                </a:solidFill>
                <a:ea typeface="黑体" pitchFamily="49" charset="-122"/>
              </a:rPr>
              <a:t>计算机病毒</a:t>
            </a:r>
            <a:r>
              <a:rPr lang="zh-CN" altLang="en-US" kern="1200" dirty="0" smtClean="0">
                <a:solidFill>
                  <a:srgbClr val="000000"/>
                </a:solidFill>
                <a:ea typeface="黑体" pitchFamily="49" charset="-122"/>
              </a:rPr>
              <a:t>。即是</a:t>
            </a:r>
            <a:r>
              <a:rPr lang="zh-CN" altLang="en-US" kern="1200" dirty="0">
                <a:solidFill>
                  <a:srgbClr val="000000"/>
                </a:solidFill>
                <a:ea typeface="黑体" pitchFamily="49" charset="-122"/>
              </a:rPr>
              <a:t>人为编制的特殊程序</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a:solidFill>
                  <a:srgbClr val="000000"/>
                </a:solidFill>
                <a:ea typeface="黑体" pitchFamily="49" charset="-122"/>
              </a:rPr>
              <a:t>计算机病毒的类型主要有：引导型病毒、文件型病毒、宏病毒、网络病毒和混合型病毒几种</a:t>
            </a:r>
            <a:r>
              <a:rPr lang="zh-CN" altLang="en-US" kern="1200" dirty="0" smtClean="0">
                <a:solidFill>
                  <a:srgbClr val="000000"/>
                </a:solidFill>
                <a:ea typeface="黑体" pitchFamily="49" charset="-122"/>
              </a:rPr>
              <a:t>。</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了解计算机</a:t>
            </a:r>
            <a:r>
              <a:rPr lang="zh-CN" altLang="en-US" kern="1200" dirty="0">
                <a:solidFill>
                  <a:srgbClr val="000000"/>
                </a:solidFill>
                <a:ea typeface="黑体" pitchFamily="49" charset="-122"/>
              </a:rPr>
              <a:t>感染了病毒的常见</a:t>
            </a:r>
            <a:r>
              <a:rPr lang="zh-CN" altLang="en-US" kern="1200" dirty="0" smtClean="0">
                <a:solidFill>
                  <a:srgbClr val="000000"/>
                </a:solidFill>
                <a:ea typeface="黑体" pitchFamily="49" charset="-122"/>
              </a:rPr>
              <a:t>症状。</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清楚计算机病毒的特点：传染性、潜伏性、隐蔽性、寄生性、破坏性</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知道病毒防治措施。</a:t>
            </a:r>
            <a:endParaRPr lang="en-US" altLang="zh-CN" kern="1200" dirty="0" smtClean="0">
              <a:solidFill>
                <a:srgbClr val="000000"/>
              </a:solidFill>
              <a:ea typeface="黑体" pitchFamily="49" charset="-122"/>
            </a:endParaRPr>
          </a:p>
        </p:txBody>
      </p:sp>
      <p:sp>
        <p:nvSpPr>
          <p:cNvPr id="60419"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0420"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0421"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0422"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0423"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0424"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C528BB07-16D0-4185-B83E-A736AC8E4B5A}" type="slidenum">
              <a:rPr lang="en-US" altLang="zh-CN">
                <a:solidFill>
                  <a:srgbClr val="007A77"/>
                </a:solidFill>
              </a:rPr>
              <a:pPr algn="r">
                <a:defRPr/>
              </a:pPr>
              <a:t>8</a:t>
            </a:fld>
            <a:endParaRPr lang="en-US" altLang="zh-CN">
              <a:solidFill>
                <a:srgbClr val="007A77"/>
              </a:solidFill>
            </a:endParaRPr>
          </a:p>
        </p:txBody>
      </p:sp>
      <p:sp>
        <p:nvSpPr>
          <p:cNvPr id="14" name="右箭头 13">
            <a:hlinkClick r:id="" action="ppaction://hlinkshowjump?jump=nextslide"/>
          </p:cNvPr>
          <p:cNvSpPr/>
          <p:nvPr/>
        </p:nvSpPr>
        <p:spPr bwMode="auto">
          <a:xfrm>
            <a:off x="8316913" y="6408738"/>
            <a:ext cx="719137" cy="404812"/>
          </a:xfrm>
          <a:prstGeom prst="rightArrow">
            <a:avLst>
              <a:gd name="adj1" fmla="val 64123"/>
              <a:gd name="adj2" fmla="val 67653"/>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0428"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843746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8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1"/>
          <p:cNvSpPr>
            <a:spLocks noGrp="1" noRot="1" noChangeArrowheads="1"/>
          </p:cNvSpPr>
          <p:nvPr>
            <p:ph type="title"/>
          </p:nvPr>
        </p:nvSpPr>
        <p:spPr/>
        <p:txBody>
          <a:bodyPr/>
          <a:lstStyle/>
          <a:p>
            <a:pPr eaLnBrk="1" hangingPunct="1"/>
            <a:endParaRPr lang="zh-CN" altLang="zh-CN" smtClean="0"/>
          </a:p>
        </p:txBody>
      </p:sp>
      <p:sp>
        <p:nvSpPr>
          <p:cNvPr id="2080" name="Rectangle 32"/>
          <p:cNvSpPr>
            <a:spLocks noGrp="1" noRot="1" noChangeArrowheads="1"/>
          </p:cNvSpPr>
          <p:nvPr>
            <p:ph type="body" idx="1"/>
          </p:nvPr>
        </p:nvSpPr>
        <p:spPr>
          <a:xfrm>
            <a:off x="373063" y="1700213"/>
            <a:ext cx="8540750" cy="4537075"/>
          </a:xfrm>
        </p:spPr>
        <p:txBody>
          <a:bodyPr/>
          <a:lstStyle/>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二：计算机系统日常的维护</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使用环境处理。</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计算机硬件保养。</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计算机软件维护。</a:t>
            </a:r>
            <a:endParaRPr lang="en-US" altLang="zh-CN" kern="1200" dirty="0" smtClean="0">
              <a:solidFill>
                <a:srgbClr val="000000"/>
              </a:solidFill>
              <a:ea typeface="黑体" pitchFamily="49" charset="-122"/>
            </a:endParaRPr>
          </a:p>
          <a:p>
            <a:pPr marL="0" indent="0" eaLnBrk="1" hangingPunct="1">
              <a:buClr>
                <a:srgbClr val="DC5900"/>
              </a:buClr>
              <a:buFont typeface="Wingdings" pitchFamily="2" charset="2"/>
              <a:buNone/>
              <a:defRPr/>
            </a:pPr>
            <a:r>
              <a:rPr lang="zh-CN" altLang="en-US" kern="1200" dirty="0" smtClean="0">
                <a:solidFill>
                  <a:srgbClr val="000000"/>
                </a:solidFill>
                <a:ea typeface="黑体" pitchFamily="49" charset="-122"/>
              </a:rPr>
              <a:t>三：计算机系统的故障及检测</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故障类型：软故障、硬故障。</a:t>
            </a:r>
            <a:endParaRPr lang="en-US" altLang="zh-CN" kern="1200" dirty="0" smtClean="0">
              <a:solidFill>
                <a:srgbClr val="000000"/>
              </a:solidFill>
              <a:ea typeface="黑体" pitchFamily="49" charset="-122"/>
            </a:endParaRPr>
          </a:p>
          <a:p>
            <a:pPr lvl="1" eaLnBrk="1" hangingPunct="1">
              <a:buClr>
                <a:srgbClr val="DC5900"/>
              </a:buClr>
              <a:buFont typeface="Wingdings" pitchFamily="2" charset="2"/>
              <a:buChar char="l"/>
              <a:defRPr/>
            </a:pPr>
            <a:r>
              <a:rPr lang="zh-CN" altLang="en-US" kern="1200" dirty="0" smtClean="0">
                <a:solidFill>
                  <a:srgbClr val="000000"/>
                </a:solidFill>
                <a:ea typeface="黑体" pitchFamily="49" charset="-122"/>
              </a:rPr>
              <a:t>检测方法。</a:t>
            </a:r>
            <a:endParaRPr lang="en-US" altLang="zh-CN" kern="1200" dirty="0" smtClean="0">
              <a:solidFill>
                <a:srgbClr val="000000"/>
              </a:solidFill>
              <a:ea typeface="黑体" pitchFamily="49" charset="-122"/>
            </a:endParaRPr>
          </a:p>
        </p:txBody>
      </p:sp>
      <p:sp>
        <p:nvSpPr>
          <p:cNvPr id="61443" name="Rectangle 35">
            <a:hlinkClick r:id="rId2" action="ppaction://hlinksldjump"/>
          </p:cNvPr>
          <p:cNvSpPr>
            <a:spLocks noChangeArrowheads="1"/>
          </p:cNvSpPr>
          <p:nvPr/>
        </p:nvSpPr>
        <p:spPr bwMode="auto">
          <a:xfrm>
            <a:off x="323850" y="1268413"/>
            <a:ext cx="1152525" cy="360362"/>
          </a:xfrm>
          <a:prstGeom prst="rect">
            <a:avLst/>
          </a:prstGeom>
          <a:solidFill>
            <a:schemeClr val="accent2"/>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FFFF00"/>
                </a:solidFill>
                <a:ea typeface="华文行楷" pitchFamily="2" charset="-122"/>
              </a:rPr>
              <a:t>基础知识</a:t>
            </a:r>
          </a:p>
        </p:txBody>
      </p:sp>
      <p:sp>
        <p:nvSpPr>
          <p:cNvPr id="61444" name="Rectangle 36">
            <a:hlinkClick r:id="rId3" action="ppaction://hlinksldjump"/>
          </p:cNvPr>
          <p:cNvSpPr>
            <a:spLocks noChangeArrowheads="1"/>
          </p:cNvSpPr>
          <p:nvPr/>
        </p:nvSpPr>
        <p:spPr bwMode="auto">
          <a:xfrm>
            <a:off x="1571625"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操作系统</a:t>
            </a:r>
          </a:p>
        </p:txBody>
      </p:sp>
      <p:sp>
        <p:nvSpPr>
          <p:cNvPr id="61445" name="Rectangle 37">
            <a:hlinkClick r:id="rId4" action="ppaction://hlinksldjump"/>
          </p:cNvPr>
          <p:cNvSpPr>
            <a:spLocks noChangeArrowheads="1"/>
          </p:cNvSpPr>
          <p:nvPr/>
        </p:nvSpPr>
        <p:spPr bwMode="auto">
          <a:xfrm>
            <a:off x="281940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en-US" altLang="zh-CN" b="1">
                <a:solidFill>
                  <a:srgbClr val="007A77"/>
                </a:solidFill>
                <a:ea typeface="华文行楷" pitchFamily="2" charset="-122"/>
              </a:rPr>
              <a:t>OFFICE</a:t>
            </a:r>
            <a:endParaRPr lang="zh-CN" altLang="en-US" b="1">
              <a:solidFill>
                <a:srgbClr val="007A77"/>
              </a:solidFill>
              <a:ea typeface="华文行楷" pitchFamily="2" charset="-122"/>
            </a:endParaRPr>
          </a:p>
        </p:txBody>
      </p:sp>
      <p:sp>
        <p:nvSpPr>
          <p:cNvPr id="61446" name="Rectangle 38">
            <a:hlinkClick r:id="rId5" action="ppaction://hlinksldjump"/>
          </p:cNvPr>
          <p:cNvSpPr>
            <a:spLocks noChangeArrowheads="1"/>
          </p:cNvSpPr>
          <p:nvPr/>
        </p:nvSpPr>
        <p:spPr bwMode="auto">
          <a:xfrm>
            <a:off x="406717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网络基础</a:t>
            </a:r>
          </a:p>
        </p:txBody>
      </p:sp>
      <p:sp>
        <p:nvSpPr>
          <p:cNvPr id="61447" name="Rectangle 39">
            <a:hlinkClick r:id="rId6" action="ppaction://hlinksldjump"/>
          </p:cNvPr>
          <p:cNvSpPr>
            <a:spLocks noChangeArrowheads="1"/>
          </p:cNvSpPr>
          <p:nvPr/>
        </p:nvSpPr>
        <p:spPr bwMode="auto">
          <a:xfrm>
            <a:off x="5314950"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多媒体</a:t>
            </a:r>
          </a:p>
        </p:txBody>
      </p:sp>
      <p:sp>
        <p:nvSpPr>
          <p:cNvPr id="61448" name="Rectangle 40">
            <a:hlinkClick r:id="rId7" action="ppaction://hlinksldjump"/>
          </p:cNvPr>
          <p:cNvSpPr>
            <a:spLocks noChangeArrowheads="1"/>
          </p:cNvSpPr>
          <p:nvPr/>
        </p:nvSpPr>
        <p:spPr bwMode="auto">
          <a:xfrm>
            <a:off x="6562725" y="1268413"/>
            <a:ext cx="1152525" cy="360362"/>
          </a:xfrm>
          <a:prstGeom prst="rect">
            <a:avLst/>
          </a:prstGeom>
          <a:solidFill>
            <a:srgbClr val="FFFF00"/>
          </a:solidFill>
          <a:ln w="38100">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程序设计</a:t>
            </a:r>
          </a:p>
        </p:txBody>
      </p:sp>
      <p:sp>
        <p:nvSpPr>
          <p:cNvPr id="4" name="日期占位符 3"/>
          <p:cNvSpPr>
            <a:spLocks noGrp="1"/>
          </p:cNvSpPr>
          <p:nvPr>
            <p:ph type="dt" sz="quarter" idx="10"/>
          </p:nvPr>
        </p:nvSpPr>
        <p:spPr/>
        <p:txBody>
          <a:bodyPr/>
          <a:lstStyle/>
          <a:p>
            <a:pPr>
              <a:defRPr/>
            </a:pPr>
            <a:fld id="{8C8ABB6C-E415-4CAE-97EB-4A9D13D963FC}" type="datetime1">
              <a:rPr lang="zh-CN" altLang="en-US">
                <a:solidFill>
                  <a:srgbClr val="007A77"/>
                </a:solidFill>
              </a:rPr>
              <a:pPr>
                <a:defRPr/>
              </a:pPr>
              <a:t>2015-9-22</a:t>
            </a:fld>
            <a:endParaRPr lang="en-US" altLang="zh-CN" dirty="0">
              <a:solidFill>
                <a:srgbClr val="007A77"/>
              </a:solidFill>
            </a:endParaRPr>
          </a:p>
        </p:txBody>
      </p:sp>
      <p:sp>
        <p:nvSpPr>
          <p:cNvPr id="5" name="灯片编号占位符 4"/>
          <p:cNvSpPr>
            <a:spLocks noGrp="1"/>
          </p:cNvSpPr>
          <p:nvPr>
            <p:ph type="sldNum" sz="quarter" idx="11"/>
          </p:nvPr>
        </p:nvSpPr>
        <p:spPr>
          <a:xfrm>
            <a:off x="3203575" y="6403975"/>
            <a:ext cx="2289175" cy="476250"/>
          </a:xfrm>
        </p:spPr>
        <p:txBody>
          <a:bodyPr/>
          <a:lstStyle/>
          <a:p>
            <a:pPr algn="r">
              <a:defRPr/>
            </a:pPr>
            <a:fld id="{3FD2F009-0DE4-4703-B277-D5FB4D02F07A}" type="slidenum">
              <a:rPr lang="en-US" altLang="zh-CN">
                <a:solidFill>
                  <a:srgbClr val="007A77"/>
                </a:solidFill>
              </a:rPr>
              <a:pPr algn="r">
                <a:defRPr/>
              </a:pPr>
              <a:t>9</a:t>
            </a:fld>
            <a:endParaRPr lang="en-US" altLang="zh-CN">
              <a:solidFill>
                <a:srgbClr val="007A77"/>
              </a:solidFill>
            </a:endParaRPr>
          </a:p>
        </p:txBody>
      </p:sp>
      <p:sp>
        <p:nvSpPr>
          <p:cNvPr id="15" name="左箭头 14">
            <a:hlinkClick r:id="rId8" action="ppaction://hlinksldjump"/>
          </p:cNvPr>
          <p:cNvSpPr/>
          <p:nvPr/>
        </p:nvSpPr>
        <p:spPr bwMode="auto">
          <a:xfrm>
            <a:off x="8388350" y="6373813"/>
            <a:ext cx="611188" cy="484187"/>
          </a:xfrm>
          <a:prstGeom prst="leftArrow">
            <a:avLst>
              <a:gd name="adj1" fmla="val 44104"/>
              <a:gd name="adj2" fmla="val 50000"/>
            </a:avLst>
          </a:prstGeom>
          <a:solidFill>
            <a:schemeClr val="accent6"/>
          </a:solidFill>
          <a:ln w="9525" cap="flat" cmpd="sng" algn="ctr">
            <a:solidFill>
              <a:schemeClr val="tx2"/>
            </a:solidFill>
            <a:prstDash val="solid"/>
            <a:round/>
            <a:headEnd type="none" w="med" len="med"/>
            <a:tailEnd type="none" w="med" len="med"/>
          </a:ln>
          <a:effectLst/>
          <a:extLst/>
        </p:spPr>
        <p:txBody>
          <a:bodyPr>
            <a:spAutoFit/>
          </a:bodyPr>
          <a:lstStyle/>
          <a:p>
            <a:pPr fontAlgn="base">
              <a:spcBef>
                <a:spcPct val="0"/>
              </a:spcBef>
              <a:spcAft>
                <a:spcPct val="0"/>
              </a:spcAft>
              <a:defRPr/>
            </a:pPr>
            <a:endParaRPr lang="zh-CN" altLang="en-US" sz="3200">
              <a:solidFill>
                <a:srgbClr val="000000"/>
              </a:solidFill>
              <a:ea typeface="Adobe 繁黑體 Std B" pitchFamily="34" charset="-128"/>
            </a:endParaRPr>
          </a:p>
        </p:txBody>
      </p:sp>
      <p:sp>
        <p:nvSpPr>
          <p:cNvPr id="61452" name="Rectangle 41">
            <a:hlinkClick r:id="" action="ppaction://noaction"/>
          </p:cNvPr>
          <p:cNvSpPr>
            <a:spLocks noChangeArrowheads="1"/>
          </p:cNvSpPr>
          <p:nvPr/>
        </p:nvSpPr>
        <p:spPr bwMode="auto">
          <a:xfrm>
            <a:off x="7812088" y="1268413"/>
            <a:ext cx="1152525" cy="360362"/>
          </a:xfrm>
          <a:prstGeom prst="rect">
            <a:avLst/>
          </a:prstGeom>
          <a:solidFill>
            <a:srgbClr val="FFFF00"/>
          </a:solidFill>
          <a:ln w="38100" algn="ctr">
            <a:solidFill>
              <a:srgbClr val="0000FF"/>
            </a:solidFill>
            <a:miter lim="800000"/>
            <a:headEnd/>
            <a:tailEnd/>
          </a:ln>
        </p:spPr>
        <p:txBody>
          <a:bodyPr wrap="none" anchor="ctr"/>
          <a:lstStyle/>
          <a:p>
            <a:pPr algn="ctr" fontAlgn="base">
              <a:spcBef>
                <a:spcPct val="0"/>
              </a:spcBef>
              <a:spcAft>
                <a:spcPct val="0"/>
              </a:spcAft>
            </a:pPr>
            <a:r>
              <a:rPr lang="zh-CN" altLang="en-US" b="1">
                <a:solidFill>
                  <a:srgbClr val="007A77"/>
                </a:solidFill>
                <a:ea typeface="华文行楷" pitchFamily="2" charset="-122"/>
              </a:rPr>
              <a:t>数据库</a:t>
            </a:r>
          </a:p>
        </p:txBody>
      </p:sp>
    </p:spTree>
    <p:extLst>
      <p:ext uri="{BB962C8B-B14F-4D97-AF65-F5344CB8AC3E}">
        <p14:creationId xmlns:p14="http://schemas.microsoft.com/office/powerpoint/2010/main" val="1789651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8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8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8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8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8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0"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0" i="0" u="none" strike="noStrike" cap="none" normalizeH="0" baseline="0" smtClean="0">
            <a:ln>
              <a:noFill/>
            </a:ln>
            <a:solidFill>
              <a:srgbClr val="000000"/>
            </a:solidFill>
            <a:effectLst/>
            <a:latin typeface="Arial" pitchFamily="34" charset="0"/>
            <a:ea typeface="Adobe 繁黑體 Std B"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3200" b="0" i="0" u="none" strike="noStrike" cap="none" normalizeH="0" baseline="0" smtClean="0">
            <a:ln>
              <a:noFill/>
            </a:ln>
            <a:solidFill>
              <a:srgbClr val="000000"/>
            </a:solidFill>
            <a:effectLst/>
            <a:latin typeface="Arial" pitchFamily="34" charset="0"/>
            <a:ea typeface="Adobe 繁黑體 Std B" pitchFamily="34" charset="-128"/>
          </a:defRPr>
        </a:defPPr>
      </a:lstStyle>
    </a:lnDef>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1933</Words>
  <Application>Microsoft Office PowerPoint</Application>
  <PresentationFormat>全屏显示(4:3)</PresentationFormat>
  <Paragraphs>412</Paragraphs>
  <Slides>28</Slides>
  <Notes>0</Notes>
  <HiddenSlides>0</HiddenSlides>
  <MMClips>0</MMClips>
  <ScaleCrop>false</ScaleCrop>
  <HeadingPairs>
    <vt:vector size="4" baseType="variant">
      <vt:variant>
        <vt:lpstr>主题</vt:lpstr>
      </vt:variant>
      <vt:variant>
        <vt:i4>2</vt:i4>
      </vt:variant>
      <vt:variant>
        <vt:lpstr>幻灯片标题</vt:lpstr>
      </vt:variant>
      <vt:variant>
        <vt:i4>28</vt:i4>
      </vt:variant>
    </vt:vector>
  </HeadingPairs>
  <TitlesOfParts>
    <vt:vector size="30" baseType="lpstr">
      <vt:lpstr>Office 主题</vt:lpstr>
      <vt:lpstr>诗情画意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微软用户</cp:lastModifiedBy>
  <cp:revision>1</cp:revision>
  <dcterms:modified xsi:type="dcterms:W3CDTF">2015-09-22T07:52:08Z</dcterms:modified>
</cp:coreProperties>
</file>